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</p:sld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5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1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7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7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5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6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3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6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52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9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9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3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7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06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7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1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0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2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4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4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2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C3B1E-0CB2-428C-A06F-820D789334F6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1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10/19/2016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86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81000"/>
            <a:ext cx="7080026" cy="16002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  <a:reflection blurRad="190500" stA="25000" endPos="53000" dir="5400000" sy="-100000" algn="bl" rotWithShape="0"/>
                </a:effectLst>
              </a:rPr>
              <a:t>Глобальные проблемы человечества</a:t>
            </a:r>
          </a:p>
        </p:txBody>
      </p:sp>
      <p:pic>
        <p:nvPicPr>
          <p:cNvPr id="34821" name="Picture 5" descr="&amp;Kcy;&amp;acy;&amp;rcy;&amp;tcy;&amp;icy;&amp;ncy;&amp;kcy;&amp;icy; &amp;pcy;&amp;ocy; &amp;zcy;&amp;acy;&amp;pcy;&amp;rcy;&amp;ocy;&amp;scy;&amp;ucy; humanity problems 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13" y="2133600"/>
            <a:ext cx="4724400" cy="355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16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028" y="0"/>
            <a:ext cx="9166027" cy="4525963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Лечение наркомании</a:t>
            </a:r>
            <a:r>
              <a:rPr lang="ru-RU" dirty="0" smtClean="0"/>
              <a:t>-это методы, направленные на избавление наркозависимого от физической и психологической тяги к наркотикам, а так же на уменьшение принимаемых наркоманом доз.</a:t>
            </a:r>
            <a:endParaRPr lang="en-US" dirty="0"/>
          </a:p>
        </p:txBody>
      </p:sp>
      <p:pic>
        <p:nvPicPr>
          <p:cNvPr id="10242" name="Picture 2" descr="&amp;Kcy;&amp;acy;&amp;rcy;&amp;tcy;&amp;icy;&amp;ncy;&amp;kcy;&amp;icy; &amp;pcy;&amp;ocy; &amp;zcy;&amp;acy;&amp;pcy;&amp;rcy;&amp;ocy;&amp;scy;&amp;ucy; &amp;scy;&amp;tcy;&amp;ocy;&amp;pcy; &amp;ncy;&amp;acy;&amp;rcy;&amp;kcy;&amp;ocy;&amp;tcy;&amp;icy;&amp;kcy;&amp;icy; &amp;pcy;&amp;lcy;&amp;acy;&amp;kcy;&amp;a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205047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4. </a:t>
            </a:r>
            <a:r>
              <a:rPr lang="ru-RU" sz="3600" dirty="0" smtClean="0"/>
              <a:t>Онкологические заболевания.</a:t>
            </a:r>
          </a:p>
          <a:p>
            <a:pPr marL="36576" indent="0">
              <a:buNone/>
            </a:pPr>
            <a:r>
              <a:rPr lang="ru-RU" sz="3600" dirty="0" smtClean="0"/>
              <a:t>Онкология-</a:t>
            </a:r>
            <a:r>
              <a:rPr lang="ru-RU" sz="3200" dirty="0" smtClean="0"/>
              <a:t>это раздел медицины, изучающий опухоли, их этимологию и патогенез, механизмы и закономерности возникновения и развития, методы профилактики и лечения.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 descr="di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85" y="3043590"/>
            <a:ext cx="5721615" cy="38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98534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Виды онкологических заболеваний:</a:t>
            </a:r>
          </a:p>
          <a:p>
            <a:r>
              <a:rPr lang="ru-RU" dirty="0" smtClean="0"/>
              <a:t>саркома;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арциноид</a:t>
            </a:r>
            <a:r>
              <a:rPr lang="ru-RU" dirty="0" smtClean="0"/>
              <a:t>; </a:t>
            </a:r>
          </a:p>
          <a:p>
            <a:r>
              <a:rPr lang="ru-RU" dirty="0"/>
              <a:t>з</a:t>
            </a:r>
            <a:r>
              <a:rPr lang="ru-RU" dirty="0" smtClean="0"/>
              <a:t>локачественная опухоль щитовидной железы;</a:t>
            </a:r>
          </a:p>
          <a:p>
            <a:r>
              <a:rPr lang="ru-RU" dirty="0"/>
              <a:t>з</a:t>
            </a:r>
            <a:r>
              <a:rPr lang="ru-RU" dirty="0" smtClean="0"/>
              <a:t>локачественные опухоли поджелудочной железы;</a:t>
            </a:r>
          </a:p>
          <a:p>
            <a:r>
              <a:rPr lang="ru-RU" dirty="0"/>
              <a:t>р</a:t>
            </a:r>
            <a:r>
              <a:rPr lang="ru-RU" dirty="0" smtClean="0"/>
              <a:t>аковые заболевания и др.</a:t>
            </a:r>
          </a:p>
          <a:p>
            <a:endParaRPr lang="en-US" dirty="0"/>
          </a:p>
        </p:txBody>
      </p:sp>
      <p:pic>
        <p:nvPicPr>
          <p:cNvPr id="4" name="Picture 3" descr="klet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4" y="3998535"/>
            <a:ext cx="3749515" cy="2859465"/>
          </a:xfrm>
          <a:prstGeom prst="rect">
            <a:avLst/>
          </a:prstGeom>
        </p:spPr>
      </p:pic>
      <p:pic>
        <p:nvPicPr>
          <p:cNvPr id="5" name="Picture 4" descr="iStock_000018960273XSmall-300x2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4874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u="sng" dirty="0" smtClean="0"/>
              <a:t>СПИД (Синдром приобретенного иммунного дефицита)</a:t>
            </a:r>
            <a:r>
              <a:rPr lang="ru-RU" sz="2800" dirty="0" smtClean="0"/>
              <a:t>-это состояние, развивающееся на фоне ВИЧ-инфекции и характеризующееся падением числа </a:t>
            </a:r>
            <a:r>
              <a:rPr lang="en-US" sz="2800" dirty="0" smtClean="0"/>
              <a:t>CD4+ </a:t>
            </a:r>
            <a:r>
              <a:rPr lang="ru-RU" sz="2800" dirty="0" smtClean="0"/>
              <a:t>лимфоцитов, множественными оппортунистическими инфекциями, неинфекционными и опухолевыми заболеваниями.</a:t>
            </a:r>
            <a:endParaRPr lang="en-US" sz="2800" dirty="0"/>
          </a:p>
        </p:txBody>
      </p:sp>
      <p:pic>
        <p:nvPicPr>
          <p:cNvPr id="5" name="Picture 4" descr="СПИД — величайшая афера XX века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48741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7414750" cy="68580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sz="3600" u="sng" dirty="0" smtClean="0"/>
              <a:t>Симптомы СПИДа:</a:t>
            </a:r>
          </a:p>
          <a:p>
            <a:r>
              <a:rPr lang="ru-RU" sz="3200" dirty="0" smtClean="0"/>
              <a:t>увеличенные лимфатические узлы;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гриппоподобные заболевания;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температура;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потеря аппетита;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ломота в теле;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хроническая усталость;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темно-красные </a:t>
            </a:r>
            <a:r>
              <a:rPr lang="ru-RU" sz="3200" dirty="0" err="1" smtClean="0"/>
              <a:t>опухлевидные</a:t>
            </a:r>
            <a:r>
              <a:rPr lang="ru-RU" sz="3200" dirty="0" smtClean="0"/>
              <a:t> образования на коже, в полости рта и носа;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респираторные инфекции. </a:t>
            </a:r>
            <a:endParaRPr lang="en-US" sz="3200" dirty="0"/>
          </a:p>
        </p:txBody>
      </p:sp>
      <p:pic>
        <p:nvPicPr>
          <p:cNvPr id="4" name="Picture 3" descr="Chlamy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26" y="1875189"/>
            <a:ext cx="3565774" cy="23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63573"/>
          </a:xfrm>
        </p:spPr>
        <p:txBody>
          <a:bodyPr/>
          <a:lstStyle/>
          <a:p>
            <a:pPr marL="36576" indent="0">
              <a:buNone/>
            </a:pPr>
            <a:r>
              <a:rPr lang="ru-RU" u="sng" dirty="0" smtClean="0"/>
              <a:t>Профилактика СПИДа:</a:t>
            </a:r>
          </a:p>
          <a:p>
            <a:r>
              <a:rPr lang="ru-RU" dirty="0" smtClean="0"/>
              <a:t>не иметь половых контактов со случайными знакомыми; </a:t>
            </a:r>
          </a:p>
          <a:p>
            <a:r>
              <a:rPr lang="ru-RU" dirty="0"/>
              <a:t> </a:t>
            </a:r>
            <a:r>
              <a:rPr lang="ru-RU" dirty="0" smtClean="0"/>
              <a:t>изучение социальных условий;</a:t>
            </a:r>
          </a:p>
          <a:p>
            <a:r>
              <a:rPr lang="ru-RU" dirty="0"/>
              <a:t> </a:t>
            </a:r>
            <a:r>
              <a:rPr lang="ru-RU" dirty="0" smtClean="0"/>
              <a:t>соблюдение правил стерильности;</a:t>
            </a:r>
          </a:p>
          <a:p>
            <a:r>
              <a:rPr lang="ru-RU" dirty="0"/>
              <a:t> </a:t>
            </a:r>
            <a:r>
              <a:rPr lang="ru-RU" dirty="0" smtClean="0"/>
              <a:t>отказ от употребления наркотиков. </a:t>
            </a:r>
          </a:p>
        </p:txBody>
      </p:sp>
      <p:pic>
        <p:nvPicPr>
          <p:cNvPr id="6" name="Picture 5" descr="Untitled1_copy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3" y="3380631"/>
            <a:ext cx="5264987" cy="34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147585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5. </a:t>
            </a:r>
            <a:r>
              <a:rPr lang="ru-RU" sz="3600" u="sng" dirty="0" smtClean="0"/>
              <a:t>Озоновые дыры</a:t>
            </a:r>
            <a:r>
              <a:rPr lang="ru-RU" sz="3200" dirty="0" smtClean="0"/>
              <a:t>-это локальное падение концентрации озона в озоновом слое Земли.</a:t>
            </a:r>
            <a:endParaRPr lang="en-US" sz="3200" dirty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80734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Причины возникновения озоновых дыр:</a:t>
            </a:r>
          </a:p>
          <a:p>
            <a:r>
              <a:rPr lang="ru-RU" dirty="0" smtClean="0"/>
              <a:t> загрязнение окружающей среды;</a:t>
            </a:r>
          </a:p>
          <a:p>
            <a:r>
              <a:rPr lang="ru-RU" dirty="0"/>
              <a:t> </a:t>
            </a:r>
            <a:r>
              <a:rPr lang="ru-RU" dirty="0" smtClean="0"/>
              <a:t>выделение в атмосферу фреонов;</a:t>
            </a:r>
          </a:p>
          <a:p>
            <a:r>
              <a:rPr lang="ru-RU" dirty="0"/>
              <a:t> </a:t>
            </a:r>
            <a:r>
              <a:rPr lang="ru-RU" dirty="0" smtClean="0"/>
              <a:t>резкое падение или повышение температур;</a:t>
            </a:r>
          </a:p>
          <a:p>
            <a:r>
              <a:rPr lang="ru-RU" dirty="0"/>
              <a:t> </a:t>
            </a:r>
            <a:r>
              <a:rPr lang="ru-RU" dirty="0" smtClean="0"/>
              <a:t>выбросы вулканических газов;</a:t>
            </a:r>
          </a:p>
          <a:p>
            <a:r>
              <a:rPr lang="ru-RU" dirty="0"/>
              <a:t> </a:t>
            </a:r>
            <a:r>
              <a:rPr lang="ru-RU" dirty="0" smtClean="0"/>
              <a:t>изменение площади полярных дыр. </a:t>
            </a:r>
          </a:p>
        </p:txBody>
      </p:sp>
      <p:pic>
        <p:nvPicPr>
          <p:cNvPr id="11266" name="Picture 2" descr="&amp;Kcy;&amp;acy;&amp;rcy;&amp;tcy;&amp;icy;&amp;ncy;&amp;kcy;&amp;icy; &amp;pcy;&amp;ocy; &amp;zcy;&amp;acy;&amp;pcy;&amp;rcy;&amp;ocy;&amp;scy;&amp;ucy; &amp;ocy;&amp;zcy;&amp;ocy;&amp;ncy;&amp;ocy;&amp;vcy;&amp;ycy;&amp;iecy; &amp;dcy;&amp;ycy;&amp;rcy;&amp;ycy; &amp;pcy;&amp;ocy;&amp;scy;&amp;lcy;&amp;iecy;&amp;dcy;&amp;scy;&amp;tcy;&amp;v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999509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5827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/>
              <a:t>6. </a:t>
            </a:r>
            <a:r>
              <a:rPr lang="en-US" sz="3200" u="sng" dirty="0" err="1" smtClean="0"/>
              <a:t>З</a:t>
            </a:r>
            <a:r>
              <a:rPr lang="ru-RU" sz="3200" u="sng" dirty="0" err="1" smtClean="0"/>
              <a:t>агрязнение</a:t>
            </a:r>
            <a:r>
              <a:rPr lang="ru-RU" sz="3200" u="sng" dirty="0" smtClean="0"/>
              <a:t> окружающей среды</a:t>
            </a:r>
            <a:r>
              <a:rPr lang="ru-RU" dirty="0" smtClean="0"/>
              <a:t>-это принесение в окружающую среду или возникновение в ней новых, обычно не характерных физических, химических, информационных или биологических агентов, а так же их естественного среднемноголетнего уровня в различных средах, приводящее к негативным воздействиям.</a:t>
            </a:r>
            <a:endParaRPr lang="en-US" dirty="0"/>
          </a:p>
        </p:txBody>
      </p:sp>
      <p:pic>
        <p:nvPicPr>
          <p:cNvPr id="13314" name="Picture 2" descr="&amp;Kcy;&amp;acy;&amp;rcy;&amp;tcy;&amp;icy;&amp;ncy;&amp;kcy;&amp;icy; &amp;pcy;&amp;ocy; &amp;zcy;&amp;acy;&amp;pcy;&amp;rcy;&amp;ocy;&amp;scy;&amp;ucy; &amp;zcy;&amp;acy;&amp;gcy;&amp;rcy;&amp;yacy;&amp;zcy;&amp;ncy;&amp;iecy;&amp;ncy;&amp;icy;&amp;iecy; &amp;pcy;&amp;lcy;&amp;acy;&amp;ncy;&amp;iecy;&amp;tcy;&amp;y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5" y="2120466"/>
            <a:ext cx="6565539" cy="43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4548400" cy="5645998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Виды загрязнений:</a:t>
            </a:r>
          </a:p>
          <a:p>
            <a:r>
              <a:rPr lang="ru-RU" dirty="0"/>
              <a:t> </a:t>
            </a:r>
            <a:r>
              <a:rPr lang="ru-RU" dirty="0" smtClean="0"/>
              <a:t>микробиологическое;</a:t>
            </a:r>
          </a:p>
          <a:p>
            <a:r>
              <a:rPr lang="ru-RU" dirty="0"/>
              <a:t> </a:t>
            </a:r>
            <a:r>
              <a:rPr lang="ru-RU" dirty="0" smtClean="0"/>
              <a:t>механическое;</a:t>
            </a:r>
          </a:p>
          <a:p>
            <a:r>
              <a:rPr lang="ru-RU" dirty="0"/>
              <a:t> </a:t>
            </a:r>
            <a:r>
              <a:rPr lang="ru-RU" dirty="0" smtClean="0"/>
              <a:t>химическое;</a:t>
            </a:r>
          </a:p>
          <a:p>
            <a:r>
              <a:rPr lang="ru-RU" dirty="0"/>
              <a:t> </a:t>
            </a:r>
            <a:r>
              <a:rPr lang="ru-RU" dirty="0" smtClean="0"/>
              <a:t>аэрозольное;</a:t>
            </a:r>
          </a:p>
          <a:p>
            <a:r>
              <a:rPr lang="ru-RU" dirty="0"/>
              <a:t> </a:t>
            </a:r>
            <a:r>
              <a:rPr lang="ru-RU" dirty="0" smtClean="0"/>
              <a:t>тепловое;</a:t>
            </a:r>
          </a:p>
          <a:p>
            <a:r>
              <a:rPr lang="ru-RU" dirty="0"/>
              <a:t> </a:t>
            </a:r>
            <a:r>
              <a:rPr lang="ru-RU" dirty="0" smtClean="0"/>
              <a:t>световое; </a:t>
            </a:r>
          </a:p>
          <a:p>
            <a:r>
              <a:rPr lang="ru-RU" dirty="0"/>
              <a:t> </a:t>
            </a:r>
            <a:r>
              <a:rPr lang="ru-RU" dirty="0" smtClean="0"/>
              <a:t>шумовое; </a:t>
            </a:r>
          </a:p>
          <a:p>
            <a:r>
              <a:rPr lang="ru-RU" dirty="0"/>
              <a:t> </a:t>
            </a:r>
            <a:r>
              <a:rPr lang="ru-RU" dirty="0" smtClean="0"/>
              <a:t>электромагнитное;</a:t>
            </a:r>
          </a:p>
          <a:p>
            <a:r>
              <a:rPr lang="ru-RU" dirty="0"/>
              <a:t> </a:t>
            </a:r>
            <a:r>
              <a:rPr lang="ru-RU" dirty="0" smtClean="0"/>
              <a:t>радиоактивное.</a:t>
            </a:r>
            <a:endParaRPr lang="en-US" dirty="0"/>
          </a:p>
        </p:txBody>
      </p:sp>
      <p:pic>
        <p:nvPicPr>
          <p:cNvPr id="4" name="Picture 3" descr="44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72" y="2326840"/>
            <a:ext cx="3445627" cy="2409619"/>
          </a:xfrm>
          <a:prstGeom prst="rect">
            <a:avLst/>
          </a:prstGeom>
        </p:spPr>
      </p:pic>
      <p:pic>
        <p:nvPicPr>
          <p:cNvPr id="5" name="Picture 4" descr="1012833_RE00C80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73" y="1"/>
            <a:ext cx="3445627" cy="2326840"/>
          </a:xfrm>
          <a:prstGeom prst="rect">
            <a:avLst/>
          </a:prstGeom>
        </p:spPr>
      </p:pic>
      <p:pic>
        <p:nvPicPr>
          <p:cNvPr id="6" name="Picture 5" descr="media_zagreaznenie_Kitai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55" y="4736460"/>
            <a:ext cx="3438245" cy="21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4219"/>
            <a:ext cx="7813963" cy="4525963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>
                <a:solidFill>
                  <a:schemeClr val="tx1"/>
                </a:solidFill>
              </a:rPr>
              <a:t>Глобальные проблемы </a:t>
            </a:r>
            <a:r>
              <a:rPr lang="ru-RU" sz="3200" u="sng" dirty="0" smtClean="0">
                <a:solidFill>
                  <a:schemeClr val="tx1"/>
                </a:solidFill>
              </a:rPr>
              <a:t>человечества</a:t>
            </a:r>
            <a:r>
              <a:rPr lang="ru-RU" dirty="0" smtClean="0">
                <a:solidFill>
                  <a:schemeClr val="tx1"/>
                </a:solidFill>
              </a:rPr>
              <a:t>-это </a:t>
            </a:r>
            <a:r>
              <a:rPr lang="ru-RU" dirty="0" smtClean="0">
                <a:solidFill>
                  <a:schemeClr val="tx1"/>
                </a:solidFill>
              </a:rPr>
              <a:t>совокупность </a:t>
            </a:r>
            <a:r>
              <a:rPr lang="ru-RU" dirty="0" smtClean="0">
                <a:solidFill>
                  <a:schemeClr val="tx1"/>
                </a:solidFill>
              </a:rPr>
              <a:t>социо-природных </a:t>
            </a:r>
            <a:r>
              <a:rPr lang="ru-RU" dirty="0" smtClean="0">
                <a:solidFill>
                  <a:schemeClr val="tx1"/>
                </a:solidFill>
              </a:rPr>
              <a:t>проблем, от решения которых зависит социальный прогресс человечества и сохранение цивилизации в целом.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kologicheskaya-probl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10" y="2093408"/>
            <a:ext cx="6689580" cy="40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42170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7. Снижение биоразнообразия.</a:t>
            </a:r>
          </a:p>
          <a:p>
            <a:pPr marL="36576" indent="0">
              <a:buNone/>
            </a:pPr>
            <a:r>
              <a:rPr lang="ru-RU" sz="3600" u="sng" dirty="0" smtClean="0"/>
              <a:t>Биоразнообразие</a:t>
            </a:r>
            <a:r>
              <a:rPr lang="ru-RU" sz="3200" dirty="0" smtClean="0"/>
              <a:t>-это разнообразие жизни во всех её проявлениях.</a:t>
            </a:r>
            <a:endParaRPr lang="en-US" sz="3200" dirty="0"/>
          </a:p>
        </p:txBody>
      </p:sp>
      <p:pic>
        <p:nvPicPr>
          <p:cNvPr id="5" name="Picture 4" descr="загруженное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74" y="1394270"/>
            <a:ext cx="3256825" cy="2799254"/>
          </a:xfrm>
          <a:prstGeom prst="rect">
            <a:avLst/>
          </a:prstGeom>
        </p:spPr>
      </p:pic>
      <p:pic>
        <p:nvPicPr>
          <p:cNvPr id="6" name="Picture 5" descr="images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85" y="4056402"/>
            <a:ext cx="4081898" cy="2801598"/>
          </a:xfrm>
          <a:prstGeom prst="rect">
            <a:avLst/>
          </a:prstGeom>
        </p:spPr>
      </p:pic>
      <p:pic>
        <p:nvPicPr>
          <p:cNvPr id="7" name="Picture 6" descr="Bioraznoobraz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133"/>
            <a:ext cx="5887174" cy="40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Причины снижения биоразнообразия:</a:t>
            </a:r>
          </a:p>
          <a:p>
            <a:r>
              <a:rPr lang="ru-RU" dirty="0" smtClean="0"/>
              <a:t> увеличение миграции людей, рост торговли и туризма;</a:t>
            </a:r>
          </a:p>
          <a:p>
            <a:r>
              <a:rPr lang="ru-RU" dirty="0"/>
              <a:t> </a:t>
            </a:r>
            <a:r>
              <a:rPr lang="ru-RU" dirty="0" smtClean="0"/>
              <a:t>загрязнение природы;</a:t>
            </a:r>
          </a:p>
          <a:p>
            <a:r>
              <a:rPr lang="ru-RU" dirty="0"/>
              <a:t> </a:t>
            </a:r>
            <a:r>
              <a:rPr lang="ru-RU" dirty="0" smtClean="0"/>
              <a:t>недостаточное внимание к долговременным последствиям действий, эксплуатирующих природные ресурсы;</a:t>
            </a:r>
          </a:p>
          <a:p>
            <a:r>
              <a:rPr lang="ru-RU" dirty="0"/>
              <a:t> </a:t>
            </a:r>
            <a:r>
              <a:rPr lang="ru-RU" dirty="0" smtClean="0"/>
              <a:t>невозможность оценить истинную стоимость биологического разнообразия и его потерь;</a:t>
            </a:r>
          </a:p>
          <a:p>
            <a:r>
              <a:rPr lang="ru-RU" dirty="0"/>
              <a:t> </a:t>
            </a:r>
            <a:r>
              <a:rPr lang="ru-RU" dirty="0" smtClean="0"/>
              <a:t>быстрый рост населения и экономического развития,  вносящие огромные изменения в условия жизни всех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2047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2574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82" y="1697182"/>
            <a:ext cx="4382800" cy="43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346362"/>
            <a:ext cx="7966364" cy="6054437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>
                <a:solidFill>
                  <a:schemeClr val="tx1"/>
                </a:solidFill>
              </a:rPr>
              <a:t>На данный момент в мире выделяют следующие глобальные проблемы: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1) глобальное потепление;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2 )терроризм;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3) наркомания;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4) проблема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нкологических заболеваний и СПИДа;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5) озоновые дыры;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6) катастрофическое загрязнение окружающей среды;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7) снижение биоразнообразия и др.</a:t>
            </a:r>
          </a:p>
          <a:p>
            <a:pPr marL="36576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36576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25127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1. </a:t>
            </a:r>
            <a:r>
              <a:rPr lang="ru-RU" sz="4000" u="sng" dirty="0" smtClean="0"/>
              <a:t>Глобальное потепление</a:t>
            </a:r>
            <a:r>
              <a:rPr lang="ru-RU" sz="3600" dirty="0" smtClean="0"/>
              <a:t>-это процесс постепенного увеличения среднегодовой температуры атмосферы Земли и Мирового океана.</a:t>
            </a:r>
            <a:endParaRPr lang="en-US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41" y="2721067"/>
            <a:ext cx="5219917" cy="34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7603551" cy="3432218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Причины глобального потепления:</a:t>
            </a:r>
          </a:p>
          <a:p>
            <a:r>
              <a:rPr lang="ru-RU" dirty="0"/>
              <a:t>с</a:t>
            </a:r>
            <a:r>
              <a:rPr lang="ru-RU" dirty="0" smtClean="0"/>
              <a:t>окращение тропических лесов;</a:t>
            </a:r>
          </a:p>
          <a:p>
            <a:r>
              <a:rPr lang="ru-RU" dirty="0" smtClean="0"/>
              <a:t>загрязнение воздуха;</a:t>
            </a:r>
          </a:p>
          <a:p>
            <a:r>
              <a:rPr lang="ru-RU" dirty="0"/>
              <a:t> </a:t>
            </a:r>
            <a:r>
              <a:rPr lang="ru-RU" dirty="0" smtClean="0"/>
              <a:t>разрушение озонового слоя;</a:t>
            </a:r>
          </a:p>
          <a:p>
            <a:r>
              <a:rPr lang="ru-RU" dirty="0"/>
              <a:t> </a:t>
            </a:r>
            <a:r>
              <a:rPr lang="ru-RU" dirty="0" smtClean="0"/>
              <a:t>рост концентрации парниковых газов.</a:t>
            </a:r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7" name="Picture 6" descr="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237"/>
            <a:ext cx="3518574" cy="2413742"/>
          </a:xfrm>
          <a:prstGeom prst="rect">
            <a:avLst/>
          </a:prstGeom>
        </p:spPr>
      </p:pic>
      <p:pic>
        <p:nvPicPr>
          <p:cNvPr id="9" name="Picture 8" descr="ozon2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84" y="240256"/>
            <a:ext cx="2359316" cy="2093652"/>
          </a:xfrm>
          <a:prstGeom prst="rect">
            <a:avLst/>
          </a:prstGeom>
        </p:spPr>
      </p:pic>
      <p:pic>
        <p:nvPicPr>
          <p:cNvPr id="10" name="Picture 9" descr="s973568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97" y="4764829"/>
            <a:ext cx="3593426" cy="2093171"/>
          </a:xfrm>
          <a:prstGeom prst="rect">
            <a:avLst/>
          </a:prstGeom>
        </p:spPr>
      </p:pic>
      <p:pic>
        <p:nvPicPr>
          <p:cNvPr id="6146" name="Picture 2" descr="&amp;Kcy;&amp;acy;&amp;rcy;&amp;tcy;&amp;icy;&amp;ncy;&amp;kcy;&amp;icy; &amp;pcy;&amp;ocy; &amp;zcy;&amp;acy;&amp;pcy;&amp;rcy;&amp;ocy;&amp;scy;&amp;ucy; &amp;vcy;&amp;ycy;&amp;rcy;&amp;ucy;&amp;bcy;&amp;kcy;&amp;acy; &amp;tcy;&amp;rcy;&amp;ocy;&amp;pcy;&amp;icy;&amp;chcy;&amp;iecy;&amp;scy;&amp;kcy;&amp;icy;&amp;khcy; &amp;lcy;&amp;iecy;&amp;scy;&amp;ocy;&amp;v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942237"/>
            <a:ext cx="3030970" cy="22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830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 smtClean="0"/>
              <a:t>2. </a:t>
            </a:r>
            <a:r>
              <a:rPr lang="ru-RU" sz="4000" u="sng" dirty="0" smtClean="0"/>
              <a:t>Терроризм</a:t>
            </a:r>
            <a:r>
              <a:rPr lang="ru-RU" sz="3600" dirty="0" smtClean="0"/>
              <a:t>-это достижения политических целей путём диверсий, шантажа жизнями заложников и нагнетания страха в обществе. </a:t>
            </a:r>
            <a:endParaRPr lang="en-US" sz="3600" dirty="0"/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terroriz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389476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382"/>
            <a:ext cx="9144000" cy="482226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u="sng" dirty="0" smtClean="0"/>
              <a:t>Для борьбы с терроризмом выделяют следующие стратегии:</a:t>
            </a:r>
          </a:p>
          <a:p>
            <a:r>
              <a:rPr lang="ru-RU" dirty="0" smtClean="0"/>
              <a:t>консервативная-это стратегия подразумевает частичные уступки требованиям террористов (выплата выкупа, территориальные и моральные уступки);</a:t>
            </a:r>
          </a:p>
          <a:p>
            <a:r>
              <a:rPr lang="ru-RU" dirty="0"/>
              <a:t> </a:t>
            </a:r>
            <a:r>
              <a:rPr lang="ru-RU" dirty="0" smtClean="0"/>
              <a:t>прогрессивная-стратегия означает безоговорочное уничтожение террористов и их сторонников.</a:t>
            </a:r>
            <a:endParaRPr lang="en-US" dirty="0"/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terrori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23" y="3128626"/>
            <a:ext cx="5413953" cy="36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49379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3. </a:t>
            </a:r>
            <a:r>
              <a:rPr lang="ru-RU" sz="3200" u="sng" dirty="0" smtClean="0"/>
              <a:t>Наркомания</a:t>
            </a:r>
            <a:r>
              <a:rPr lang="ru-RU" dirty="0" smtClean="0"/>
              <a:t>-это болезненное влечение или пристрастие к наркотическим веществам, употребляемым различными способами (глотание, вдыхание, внутривенная инъекция) с целью добиться одурманивающего состояния или снять боль. </a:t>
            </a:r>
            <a:endParaRPr lang="en-US" dirty="0"/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ncy;&amp;acy;&amp;rcy;&amp;kcy;&amp;ocy;&amp;tcy;&amp;icy;&amp;k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1942667"/>
            <a:ext cx="49053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103"/>
            <a:ext cx="9144000" cy="6888103"/>
          </a:xfrm>
        </p:spPr>
        <p:txBody>
          <a:bodyPr/>
          <a:lstStyle/>
          <a:p>
            <a:pPr marL="36576" indent="0">
              <a:buNone/>
            </a:pPr>
            <a:r>
              <a:rPr lang="ru-RU" sz="3200" u="sng" dirty="0" smtClean="0"/>
              <a:t>Виды наркотических средств:</a:t>
            </a:r>
          </a:p>
          <a:p>
            <a:r>
              <a:rPr lang="ru-RU" dirty="0" smtClean="0"/>
              <a:t>опиаты;</a:t>
            </a:r>
          </a:p>
          <a:p>
            <a:r>
              <a:rPr lang="ru-RU" dirty="0"/>
              <a:t>п</a:t>
            </a:r>
            <a:r>
              <a:rPr lang="ru-RU" dirty="0" smtClean="0"/>
              <a:t>репараты конопли;</a:t>
            </a:r>
          </a:p>
          <a:p>
            <a:r>
              <a:rPr lang="ru-RU" dirty="0" err="1"/>
              <a:t>а</a:t>
            </a:r>
            <a:r>
              <a:rPr lang="ru-RU" dirty="0" err="1" smtClean="0"/>
              <a:t>мфетамины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кокаин;</a:t>
            </a:r>
          </a:p>
          <a:p>
            <a:r>
              <a:rPr lang="ru-RU" dirty="0"/>
              <a:t>г</a:t>
            </a:r>
            <a:r>
              <a:rPr lang="ru-RU" dirty="0" smtClean="0"/>
              <a:t>аллюциногены;</a:t>
            </a:r>
          </a:p>
          <a:p>
            <a:r>
              <a:rPr lang="ru-RU" dirty="0"/>
              <a:t> </a:t>
            </a:r>
            <a:r>
              <a:rPr lang="ru-RU" dirty="0" smtClean="0"/>
              <a:t>снотворные;</a:t>
            </a:r>
          </a:p>
          <a:p>
            <a:r>
              <a:rPr lang="ru-RU" dirty="0"/>
              <a:t> </a:t>
            </a:r>
            <a:r>
              <a:rPr lang="ru-RU" dirty="0" err="1" smtClean="0"/>
              <a:t>ингалянты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Picture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35" y="-30103"/>
            <a:ext cx="1490265" cy="2607965"/>
          </a:xfrm>
          <a:prstGeom prst="rect">
            <a:avLst/>
          </a:prstGeom>
        </p:spPr>
      </p:pic>
      <p:pic>
        <p:nvPicPr>
          <p:cNvPr id="5" name="Picture 4" descr="86omz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562"/>
            <a:ext cx="2868692" cy="1981438"/>
          </a:xfrm>
          <a:prstGeom prst="rect">
            <a:avLst/>
          </a:prstGeom>
        </p:spPr>
      </p:pic>
      <p:pic>
        <p:nvPicPr>
          <p:cNvPr id="7" name="Picture 6" descr="маковая-соломка_мешок_шприц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507284"/>
            <a:ext cx="3352360" cy="2318716"/>
          </a:xfrm>
          <a:prstGeom prst="rect">
            <a:avLst/>
          </a:prstGeom>
        </p:spPr>
      </p:pic>
      <p:pic>
        <p:nvPicPr>
          <p:cNvPr id="8" name="Picture 7" descr="images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826000"/>
            <a:ext cx="3454400" cy="2032000"/>
          </a:xfrm>
          <a:prstGeom prst="rect">
            <a:avLst/>
          </a:prstGeom>
        </p:spPr>
      </p:pic>
      <p:pic>
        <p:nvPicPr>
          <p:cNvPr id="9" name="Picture 8" descr="4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6" y="2507284"/>
            <a:ext cx="2233677" cy="2318716"/>
          </a:xfrm>
          <a:prstGeom prst="rect">
            <a:avLst/>
          </a:prstGeom>
        </p:spPr>
      </p:pic>
      <p:pic>
        <p:nvPicPr>
          <p:cNvPr id="10" name="Picture 9" descr="images (3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42" y="4876563"/>
            <a:ext cx="2977571" cy="19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256</TotalTime>
  <Words>589</Words>
  <Application>Microsoft Office PowerPoint</Application>
  <PresentationFormat>Pokaz na ekranie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Calisto MT</vt:lpstr>
      <vt:lpstr>Trebuchet MS</vt:lpstr>
      <vt:lpstr>Wingdings 2</vt:lpstr>
      <vt:lpstr>Łupek</vt:lpstr>
      <vt:lpstr>1_Łupek</vt:lpstr>
      <vt:lpstr>Глобальные проблемы человечества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на тему:  Глобальные проблемы человечества</dc:title>
  <dc:creator>Dmitry Brovchuk</dc:creator>
  <cp:lastModifiedBy>Dmytro</cp:lastModifiedBy>
  <cp:revision>25</cp:revision>
  <dcterms:created xsi:type="dcterms:W3CDTF">2013-12-18T16:02:51Z</dcterms:created>
  <dcterms:modified xsi:type="dcterms:W3CDTF">2016-10-19T13:37:36Z</dcterms:modified>
</cp:coreProperties>
</file>