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71" r:id="rId2"/>
    <p:sldId id="273" r:id="rId3"/>
    <p:sldId id="257" r:id="rId4"/>
    <p:sldId id="266" r:id="rId5"/>
    <p:sldId id="268" r:id="rId6"/>
    <p:sldId id="269" r:id="rId7"/>
    <p:sldId id="267" r:id="rId8"/>
    <p:sldId id="265" r:id="rId9"/>
    <p:sldId id="264" r:id="rId10"/>
    <p:sldId id="270" r:id="rId11"/>
    <p:sldId id="259" r:id="rId12"/>
    <p:sldId id="260" r:id="rId13"/>
    <p:sldId id="263"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951D0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pPr>
              <a:defRPr/>
            </a:pPr>
            <a:endParaRPr lang="ru-RU"/>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pPr>
              <a:defRPr/>
            </a:pPr>
            <a:endParaRPr lang="ru-RU"/>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1"/>
                </a:solidFill>
              </a:defRPr>
            </a:lvl1pPr>
          </a:lstStyle>
          <a:p>
            <a:fld id="{075457D5-1759-457B-BFEC-7CF76EBB5009}" type="slidenum">
              <a:rPr lang="ru-RU" altLang="en-US" smtClean="0"/>
              <a:pPr/>
              <a:t>‹#›</a:t>
            </a:fld>
            <a:endParaRPr lang="ru-RU" altLang="en-US"/>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1957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4580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pPr>
              <a:defRPr/>
            </a:pPr>
            <a:endParaRPr lang="ru-RU"/>
          </a:p>
        </p:txBody>
      </p:sp>
      <p:sp>
        <p:nvSpPr>
          <p:cNvPr id="5" name="Footer Placeholder 4"/>
          <p:cNvSpPr>
            <a:spLocks noGrp="1"/>
          </p:cNvSpPr>
          <p:nvPr>
            <p:ph type="ftr" sz="quarter" idx="11"/>
          </p:nvPr>
        </p:nvSpPr>
        <p:spPr>
          <a:xfrm>
            <a:off x="4902140" y="6315950"/>
            <a:ext cx="2861142" cy="365125"/>
          </a:xfrm>
        </p:spPr>
        <p:txBody>
          <a:bodyPr/>
          <a:lstStyle/>
          <a:p>
            <a:pPr>
              <a:defRPr/>
            </a:pPr>
            <a:endParaRPr lang="ru-RU"/>
          </a:p>
        </p:txBody>
      </p:sp>
      <p:sp>
        <p:nvSpPr>
          <p:cNvPr id="6" name="Slide Number Placeholder 5"/>
          <p:cNvSpPr>
            <a:spLocks noGrp="1"/>
          </p:cNvSpPr>
          <p:nvPr>
            <p:ph type="sldNum" sz="quarter" idx="12"/>
          </p:nvPr>
        </p:nvSpPr>
        <p:spPr>
          <a:xfrm>
            <a:off x="8736012" y="5607593"/>
            <a:ext cx="407987" cy="365125"/>
          </a:xfrm>
        </p:spPr>
        <p:txBody>
          <a:bodyPr/>
          <a:lstStyle/>
          <a:p>
            <a:fld id="{075457D5-1759-457B-BFEC-7CF76EBB5009}" type="slidenum">
              <a:rPr lang="ru-RU" altLang="en-US" smtClean="0"/>
              <a:pPr/>
              <a:t>‹#›</a:t>
            </a:fld>
            <a:endParaRPr lang="ru-RU" altLang="en-US"/>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4724360"/>
      </p:ext>
    </p:extLst>
  </p:cSld>
  <p:clrMapOvr>
    <a:masterClrMapping/>
  </p:clrMapOvr>
  <p:extLst mod="1">
    <p:ext uri="{DCECCB84-F9BA-43D5-87BE-67443E8EF086}">
      <p15:sldGuideLst xmlns:p15="http://schemas.microsoft.com/office/powerpoint/2012/main">
        <p15:guide id="4294967295" pos="6456">
          <p15:clr>
            <a:srgbClr val="FBAE40"/>
          </p15:clr>
        </p15:guide>
        <p15:guide id="4294967295" pos="4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192223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accent1"/>
                </a:solidFill>
              </a:defRPr>
            </a:lvl1pPr>
          </a:lstStyle>
          <a:p>
            <a:pPr>
              <a:defRPr/>
            </a:pPr>
            <a:endParaRPr lang="ru-RU"/>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accent1"/>
                </a:solidFill>
              </a:defRPr>
            </a:lvl1pPr>
          </a:lstStyle>
          <a:p>
            <a:pPr>
              <a:defRPr/>
            </a:pPr>
            <a:endParaRPr lang="ru-RU"/>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075457D5-1759-457B-BFEC-7CF76EBB5009}" type="slidenum">
              <a:rPr lang="ru-RU" altLang="en-US" smtClean="0"/>
              <a:pPr/>
              <a:t>‹#›</a:t>
            </a:fld>
            <a:endParaRPr lang="ru-RU" altLang="en-US"/>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396334"/>
      </p:ext>
    </p:extLst>
  </p:cSld>
  <p:clrMapOvr>
    <a:masterClrMapping/>
  </p:clrMapOvr>
  <p:extLst mod="1">
    <p:ext uri="{DCECCB84-F9BA-43D5-87BE-67443E8EF086}">
      <p15:sldGuideLst xmlns:p15="http://schemas.microsoft.com/office/powerpoint/2012/main">
        <p15:guide id="4294967295" pos="6456">
          <p15:clr>
            <a:srgbClr val="FBAE40"/>
          </p15:clr>
        </p15:guide>
        <p15:guide id="4294967295"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86417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92277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379376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3054542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38938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fld id="{075457D5-1759-457B-BFEC-7CF76EBB5009}" type="slidenum">
              <a:rPr lang="ru-RU" altLang="en-US" smtClean="0"/>
              <a:pPr/>
              <a:t>‹#›</a:t>
            </a:fld>
            <a:endParaRPr lang="ru-RU" altLang="en-US"/>
          </a:p>
        </p:txBody>
      </p:sp>
    </p:spTree>
    <p:extLst>
      <p:ext uri="{BB962C8B-B14F-4D97-AF65-F5344CB8AC3E}">
        <p14:creationId xmlns:p14="http://schemas.microsoft.com/office/powerpoint/2010/main" val="1833220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pPr>
              <a:defRPr/>
            </a:pPr>
            <a:endParaRPr lang="ru-RU"/>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accent1"/>
                </a:solidFill>
                <a:latin typeface="+mj-lt"/>
              </a:defRPr>
            </a:lvl1pPr>
          </a:lstStyle>
          <a:p>
            <a:pPr>
              <a:defRPr/>
            </a:pPr>
            <a:endParaRPr lang="ru-RU"/>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075457D5-1759-457B-BFEC-7CF76EBB5009}" type="slidenum">
              <a:rPr lang="ru-RU" altLang="en-US" smtClean="0"/>
              <a:pPr/>
              <a:t>‹#›</a:t>
            </a:fld>
            <a:endParaRPr lang="ru-RU" altLang="en-US"/>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84206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2832">
          <p15:clr>
            <a:srgbClr val="F26B43"/>
          </p15:clr>
        </p15:guide>
        <p15:guide id="4294967295" pos="480">
          <p15:clr>
            <a:srgbClr val="F26B43"/>
          </p15:clr>
        </p15:guide>
        <p15:guide id="4294967295" pos="7200">
          <p15:clr>
            <a:srgbClr val="F26B43"/>
          </p15:clr>
        </p15:guide>
        <p15:guide id="4294967295" pos="3264">
          <p15:clr>
            <a:srgbClr val="F26B43"/>
          </p15:clr>
        </p15:guide>
        <p15:guide id="4294967295" pos="2124">
          <p15:clr>
            <a:srgbClr val="F26B43"/>
          </p15:clr>
        </p15:guide>
        <p15:guide id="4294967295" pos="360">
          <p15:clr>
            <a:srgbClr val="F26B43"/>
          </p15:clr>
        </p15:guide>
        <p15:guide id="4294967295" orient="horz" pos="432">
          <p15:clr>
            <a:srgbClr val="F26B43"/>
          </p15:clr>
        </p15:guide>
        <p15:guide id="4294967295" pos="5400">
          <p15:clr>
            <a:srgbClr val="F26B43"/>
          </p15:clr>
        </p15:guide>
        <p15:guide id="4294967295"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1054;&#1073;&#1099;&#1095;&#1072;&#1080;%20&#1080;%20&#1090;&#1088;&#1072;&#1076;&#1080;&#1094;&#1080;&#1080;%20&#1085;&#1072;&#1088;&#1086;&#1076;&#1086;&#1074;%20&#1070;&#1078;&#1085;&#1086;&#1075;&#1086;%20&#1059;&#1088;&#1072;&#1083;&#1072;.p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531440"/>
            <a:ext cx="9144000" cy="1512887"/>
          </a:xfrm>
        </p:spPr>
        <p:txBody>
          <a:bodyPr>
            <a:normAutofit fontScale="90000"/>
          </a:bodyPr>
          <a:lstStyle/>
          <a:p>
            <a:pPr algn="ctr" eaLnBrk="1" hangingPunct="1">
              <a:defRPr/>
            </a:pPr>
            <a:r>
              <a:rPr lang="ru-RU" sz="8000" dirty="0" smtClean="0">
                <a:effectLst>
                  <a:outerShdw blurRad="38100" dist="38100" dir="2700000" algn="tl">
                    <a:srgbClr val="000000"/>
                  </a:outerShdw>
                </a:effectLst>
              </a:rPr>
              <a:t/>
            </a:r>
            <a:br>
              <a:rPr lang="ru-RU" sz="8000" dirty="0" smtClean="0">
                <a:effectLst>
                  <a:outerShdw blurRad="38100" dist="38100" dir="2700000" algn="tl">
                    <a:srgbClr val="000000"/>
                  </a:outerShdw>
                </a:effectLst>
              </a:rPr>
            </a:br>
            <a:r>
              <a:rPr lang="ru-RU" sz="7200" dirty="0" smtClean="0">
                <a:effectLst>
                  <a:outerShdw blurRad="38100" dist="38100" dir="2700000" algn="tl">
                    <a:srgbClr val="000000"/>
                  </a:outerShdw>
                </a:effectLst>
              </a:rPr>
              <a:t>Народы </a:t>
            </a:r>
            <a:r>
              <a:rPr lang="ru-RU" sz="7200" dirty="0" smtClean="0">
                <a:effectLst>
                  <a:outerShdw blurRad="38100" dist="38100" dir="2700000" algn="tl">
                    <a:srgbClr val="000000"/>
                  </a:outerShdw>
                </a:effectLst>
              </a:rPr>
              <a:t>и религии </a:t>
            </a:r>
            <a:r>
              <a:rPr lang="ru-RU" sz="7200" dirty="0" smtClean="0">
                <a:effectLst>
                  <a:outerShdw blurRad="38100" dist="38100" dir="2700000" algn="tl">
                    <a:srgbClr val="000000"/>
                  </a:outerShdw>
                </a:effectLst>
              </a:rPr>
              <a:t>России</a:t>
            </a:r>
            <a:r>
              <a:rPr lang="en-US" sz="7200" dirty="0" smtClean="0">
                <a:effectLst>
                  <a:outerShdw blurRad="38100" dist="38100" dir="2700000" algn="tl">
                    <a:srgbClr val="000000"/>
                  </a:outerShdw>
                </a:effectLst>
              </a:rPr>
              <a:t/>
            </a:r>
            <a:br>
              <a:rPr lang="en-US" sz="7200" dirty="0" smtClean="0">
                <a:effectLst>
                  <a:outerShdw blurRad="38100" dist="38100" dir="2700000" algn="tl">
                    <a:srgbClr val="000000"/>
                  </a:outerShdw>
                </a:effectLst>
              </a:rPr>
            </a:br>
            <a:r>
              <a:rPr lang="ru-RU" sz="7200" u="sng" dirty="0" smtClean="0">
                <a:effectLst>
                  <a:outerShdw blurRad="38100" dist="38100" dir="2700000" algn="tl">
                    <a:srgbClr val="000000"/>
                  </a:outerShdw>
                </a:effectLst>
              </a:rPr>
              <a:t>Башкиры</a:t>
            </a:r>
            <a:endParaRPr lang="ru-RU" sz="7200" u="sng" dirty="0" smtClean="0">
              <a:effectLst>
                <a:outerShdw blurRad="38100" dist="38100" dir="2700000" algn="tl">
                  <a:srgbClr val="000000"/>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356992"/>
            <a:ext cx="6667500" cy="31623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476250"/>
            <a:ext cx="9144000" cy="914400"/>
          </a:xfrm>
        </p:spPr>
        <p:txBody>
          <a:bodyPr>
            <a:normAutofit fontScale="90000"/>
          </a:bodyPr>
          <a:lstStyle/>
          <a:p>
            <a:pPr algn="ctr" eaLnBrk="1" hangingPunct="1"/>
            <a:r>
              <a:rPr lang="ru-RU" altLang="en-US" sz="3600" smtClean="0"/>
              <a:t>Духовная культура </a:t>
            </a:r>
            <a:r>
              <a:rPr lang="en-US" altLang="en-US" sz="3600" smtClean="0"/>
              <a:t/>
            </a:r>
            <a:br>
              <a:rPr lang="en-US" altLang="en-US" sz="3600" smtClean="0"/>
            </a:br>
            <a:r>
              <a:rPr lang="ru-RU" altLang="en-US" sz="3600" smtClean="0"/>
              <a:t>и традиционные верования.</a:t>
            </a:r>
          </a:p>
        </p:txBody>
      </p:sp>
      <p:sp>
        <p:nvSpPr>
          <p:cNvPr id="12291" name="Rectangle 3"/>
          <p:cNvSpPr>
            <a:spLocks noGrp="1" noChangeArrowheads="1"/>
          </p:cNvSpPr>
          <p:nvPr>
            <p:ph idx="1"/>
          </p:nvPr>
        </p:nvSpPr>
        <p:spPr>
          <a:xfrm>
            <a:off x="0" y="1773238"/>
            <a:ext cx="6227763" cy="5084762"/>
          </a:xfrm>
        </p:spPr>
        <p:txBody>
          <a:bodyPr/>
          <a:lstStyle/>
          <a:p>
            <a:pPr eaLnBrk="1" hangingPunct="1">
              <a:lnSpc>
                <a:spcPct val="80000"/>
              </a:lnSpc>
            </a:pPr>
            <a:r>
              <a:rPr lang="ru-RU" altLang="en-US" sz="2000" smtClean="0"/>
              <a:t>Для религиозных верований башкир было характерно переплетение ислама с языческими доисламскими представлениями. Это хорошо видно на примере обрядности жизненного цикла. Так, во время трудных родов, чтобы облегчить их, стреляли из ружья, царапали роженицу по спине лапкой норки. Через три дня после рождения ребенка устраивали праздник наречения имени, он сопровождался трапезой. Браки совершались по сватовству, но имело место умыкание невест, что освобождало от уплаты калыма. Во время похорон тело умершего, завернутое в саван, приносили на кладбище и укладывали в нишу, устроенную в могильной яме. В некоторых районах над могилой сооружали бревенчатые домики.</a:t>
            </a:r>
          </a:p>
        </p:txBody>
      </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1857375"/>
            <a:ext cx="2846388"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4292600"/>
            <a:ext cx="2843213"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188913"/>
            <a:ext cx="8229600" cy="1143000"/>
          </a:xfrm>
        </p:spPr>
        <p:txBody>
          <a:bodyPr>
            <a:normAutofit/>
          </a:bodyPr>
          <a:lstStyle/>
          <a:p>
            <a:pPr algn="ctr" eaLnBrk="1" hangingPunct="1"/>
            <a:r>
              <a:rPr lang="ru-RU" altLang="en-US" sz="3600" smtClean="0"/>
              <a:t>Обряд бракосочетания </a:t>
            </a:r>
            <a:br>
              <a:rPr lang="ru-RU" altLang="en-US" sz="3600" smtClean="0"/>
            </a:br>
            <a:r>
              <a:rPr lang="ru-RU" altLang="en-US" sz="3600" smtClean="0"/>
              <a:t>(малая свадьба).</a:t>
            </a:r>
          </a:p>
        </p:txBody>
      </p:sp>
      <p:sp>
        <p:nvSpPr>
          <p:cNvPr id="13315" name="Rectangle 3"/>
          <p:cNvSpPr>
            <a:spLocks noGrp="1" noChangeArrowheads="1"/>
          </p:cNvSpPr>
          <p:nvPr>
            <p:ph idx="1"/>
          </p:nvPr>
        </p:nvSpPr>
        <p:spPr>
          <a:xfrm>
            <a:off x="2051050" y="1484313"/>
            <a:ext cx="4908550" cy="5373687"/>
          </a:xfrm>
        </p:spPr>
        <p:txBody>
          <a:bodyPr/>
          <a:lstStyle/>
          <a:p>
            <a:pPr eaLnBrk="1" hangingPunct="1">
              <a:lnSpc>
                <a:spcPct val="80000"/>
              </a:lnSpc>
              <a:buFontTx/>
              <a:buNone/>
            </a:pPr>
            <a:r>
              <a:rPr lang="ru-RU" altLang="en-US" sz="2400" smtClean="0"/>
              <a:t>     В дом тестя собирались старики, присутствовали раньше при сватовстве. Приходил мулла с метрической книгой. Последний спрашивал отца жениха, берет ли он в жены своему сыну такую-то, дочь такого-то. Затем спрашивал отца невесты, отдает ли он свою дочь. При удовлетворительных ответах мулла читал изречение из корана и записывал брачный договор в книгу. Мулле за сделку обычно платили один процент стоимости калыма. </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1484313"/>
            <a:ext cx="18764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313" y="1484313"/>
            <a:ext cx="17049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6632"/>
            <a:ext cx="8229600" cy="1143000"/>
          </a:xfrm>
        </p:spPr>
        <p:txBody>
          <a:bodyPr/>
          <a:lstStyle/>
          <a:p>
            <a:pPr algn="ctr" eaLnBrk="1" hangingPunct="1"/>
            <a:r>
              <a:rPr lang="ru-RU" altLang="en-US" dirty="0" smtClean="0"/>
              <a:t>Празднество Туй.</a:t>
            </a:r>
          </a:p>
        </p:txBody>
      </p:sp>
      <p:sp>
        <p:nvSpPr>
          <p:cNvPr id="14339" name="Rectangle 3"/>
          <p:cNvSpPr>
            <a:spLocks noGrp="1" noChangeArrowheads="1"/>
          </p:cNvSpPr>
          <p:nvPr>
            <p:ph idx="1"/>
          </p:nvPr>
        </p:nvSpPr>
        <p:spPr>
          <a:xfrm>
            <a:off x="457200" y="836613"/>
            <a:ext cx="5627688" cy="5761037"/>
          </a:xfrm>
        </p:spPr>
        <p:txBody>
          <a:bodyPr/>
          <a:lstStyle/>
          <a:p>
            <a:pPr eaLnBrk="1" hangingPunct="1">
              <a:lnSpc>
                <a:spcPct val="80000"/>
              </a:lnSpc>
            </a:pPr>
            <a:r>
              <a:rPr lang="ru-RU" altLang="en-US" sz="2000" smtClean="0"/>
              <a:t>По выплате всего калыма молодой со своей родней отправлялся за женой к тестю. К его приезду тесть, если он был достаточно богат, устраивал празднество туй. В противном случае прием молодого с его родней в доме тестя ограничивался скромным угощением в присутствии родни со стороны молодой. Туй продолжался два-три дня, праздновался с утра до позднего вечера. При богатой свадьбе устраивались скачки (бэйге) и борьба (кэрэш). В день скачек и борьбы собиралось много приглпшенных и неприглашенных гостей, все они принимали участие в торжестве и в общей трапезе, предложенной хозяином. В этот же день свахи ходили по деревне и собирали чай, сахар, мясо, кумыс и проч. Собрав все это, они шли в одну из свободных изб и там угощали собравшихся гостей. Время проходило весело, при плясках к пении и игре kурайсы.</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103438"/>
            <a:ext cx="2754313"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125413"/>
            <a:ext cx="8229600" cy="1143000"/>
          </a:xfrm>
        </p:spPr>
        <p:txBody>
          <a:bodyPr/>
          <a:lstStyle/>
          <a:p>
            <a:pPr algn="ctr" eaLnBrk="1" hangingPunct="1"/>
            <a:r>
              <a:rPr lang="ru-RU" altLang="en-US" dirty="0" smtClean="0"/>
              <a:t>Обряд наречения.</a:t>
            </a:r>
          </a:p>
        </p:txBody>
      </p:sp>
      <p:sp>
        <p:nvSpPr>
          <p:cNvPr id="15363" name="Rectangle 3"/>
          <p:cNvSpPr>
            <a:spLocks noGrp="1" noChangeArrowheads="1"/>
          </p:cNvSpPr>
          <p:nvPr>
            <p:ph idx="1"/>
          </p:nvPr>
        </p:nvSpPr>
        <p:spPr>
          <a:xfrm>
            <a:off x="2822575" y="908050"/>
            <a:ext cx="6321425" cy="5761038"/>
          </a:xfrm>
        </p:spPr>
        <p:txBody>
          <a:bodyPr/>
          <a:lstStyle/>
          <a:p>
            <a:pPr eaLnBrk="1" hangingPunct="1">
              <a:lnSpc>
                <a:spcPct val="80000"/>
              </a:lnSpc>
            </a:pPr>
            <a:r>
              <a:rPr lang="ru-RU" altLang="en-US" sz="2400" smtClean="0"/>
              <a:t>Обряд наречения имени исем туйы являлся центральным в цикле обрядов, связанных с рождением ребенка. Церемония наречения имени происходила следующим образом. На праздник созывались родственники, соседи, мулла. По случаю этого торжества готовилось обильное угощение. Ребенка укладывают перед муллой головой к кибле (направление, в котором молятся все мусульмане), после чего мулла, прочитав молитву "азан", трижды поочередно произносил в ухо ребенка: "Пусть твое имя будет таким-то". Во время обряда наречения имени роженица преподносила подарки повитухе, своей матери, свекрови. Повитухе дарили платье, шаль, платок или деньги.</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628775"/>
            <a:ext cx="298767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71550" y="188913"/>
            <a:ext cx="7696200" cy="914400"/>
          </a:xfrm>
        </p:spPr>
        <p:txBody>
          <a:bodyPr/>
          <a:lstStyle/>
          <a:p>
            <a:pPr algn="ctr" eaLnBrk="1" hangingPunct="1"/>
            <a:r>
              <a:rPr lang="ru-RU" altLang="en-US" smtClean="0"/>
              <a:t>Содержание</a:t>
            </a:r>
          </a:p>
        </p:txBody>
      </p:sp>
      <p:sp>
        <p:nvSpPr>
          <p:cNvPr id="4099" name="Rectangle 3"/>
          <p:cNvSpPr>
            <a:spLocks noGrp="1" noChangeArrowheads="1"/>
          </p:cNvSpPr>
          <p:nvPr>
            <p:ph idx="1"/>
          </p:nvPr>
        </p:nvSpPr>
        <p:spPr>
          <a:xfrm>
            <a:off x="468313" y="1341438"/>
            <a:ext cx="8447087" cy="4906962"/>
          </a:xfrm>
        </p:spPr>
        <p:txBody>
          <a:bodyPr/>
          <a:lstStyle/>
          <a:p>
            <a:pPr marL="609600" indent="-609600" eaLnBrk="1" hangingPunct="1">
              <a:buFontTx/>
              <a:buAutoNum type="arabicPeriod"/>
            </a:pPr>
            <a:r>
              <a:rPr lang="ru-RU" altLang="en-US" smtClean="0">
                <a:hlinkClick r:id="rId2" action="ppaction://hlinkpres?slideindex=1&amp;slidetitle="/>
              </a:rPr>
              <a:t>Народы башкиры</a:t>
            </a:r>
            <a:r>
              <a:rPr lang="ru-RU" altLang="en-US" smtClean="0"/>
              <a:t>.</a:t>
            </a:r>
          </a:p>
          <a:p>
            <a:pPr marL="609600" indent="-609600" eaLnBrk="1" hangingPunct="1">
              <a:buFontTx/>
              <a:buAutoNum type="arabicPeriod"/>
            </a:pPr>
            <a:r>
              <a:rPr lang="ru-RU" altLang="en-US" smtClean="0">
                <a:hlinkClick r:id="rId2" action="ppaction://hlinkpres?slideindex=1&amp;slidetitle="/>
              </a:rPr>
              <a:t>Основная территория расселения</a:t>
            </a:r>
            <a:r>
              <a:rPr lang="ru-RU" altLang="en-US" smtClean="0"/>
              <a:t>.</a:t>
            </a:r>
          </a:p>
          <a:p>
            <a:pPr marL="609600" indent="-609600" eaLnBrk="1" hangingPunct="1">
              <a:buFontTx/>
              <a:buAutoNum type="arabicPeriod"/>
            </a:pPr>
            <a:r>
              <a:rPr lang="ru-RU" altLang="en-US" smtClean="0">
                <a:hlinkClick r:id="rId2" action="ppaction://hlinkpres?slideindex=1&amp;slidetitle="/>
              </a:rPr>
              <a:t>Хозяйство</a:t>
            </a:r>
            <a:r>
              <a:rPr lang="ru-RU" altLang="en-US" smtClean="0"/>
              <a:t>.</a:t>
            </a:r>
          </a:p>
          <a:p>
            <a:pPr marL="609600" indent="-609600" eaLnBrk="1" hangingPunct="1">
              <a:buFontTx/>
              <a:buAutoNum type="arabicPeriod"/>
            </a:pPr>
            <a:r>
              <a:rPr lang="ru-RU" altLang="en-US" smtClean="0">
                <a:hlinkClick r:id="rId2" action="ppaction://hlinkpres?slideindex=1&amp;slidetitle="/>
              </a:rPr>
              <a:t>Традиционные поселения и жилища</a:t>
            </a:r>
            <a:r>
              <a:rPr lang="ru-RU" altLang="en-US" smtClean="0"/>
              <a:t>.</a:t>
            </a:r>
          </a:p>
          <a:p>
            <a:pPr marL="609600" indent="-609600" eaLnBrk="1" hangingPunct="1">
              <a:buFontTx/>
              <a:buAutoNum type="arabicPeriod"/>
            </a:pPr>
            <a:r>
              <a:rPr lang="ru-RU" altLang="en-US" smtClean="0">
                <a:hlinkClick r:id="rId2" action="ppaction://hlinkpres?slideindex=1&amp;slidetitle="/>
              </a:rPr>
              <a:t>Религия</a:t>
            </a:r>
            <a:r>
              <a:rPr lang="ru-RU" altLang="en-US" smtClean="0"/>
              <a:t>.</a:t>
            </a:r>
          </a:p>
          <a:p>
            <a:pPr marL="609600" indent="-609600" eaLnBrk="1" hangingPunct="1">
              <a:buFontTx/>
              <a:buAutoNum type="arabicPeriod"/>
            </a:pPr>
            <a:r>
              <a:rPr lang="ru-RU" altLang="en-US" smtClean="0">
                <a:hlinkClick r:id="rId2" action="ppaction://hlinkpres?slideindex=1&amp;slidetitle="/>
              </a:rPr>
              <a:t>Башкирский национальный костюм</a:t>
            </a:r>
            <a:r>
              <a:rPr lang="ru-RU" altLang="en-US" smtClean="0"/>
              <a:t>.</a:t>
            </a:r>
          </a:p>
          <a:p>
            <a:pPr marL="609600" indent="-609600" eaLnBrk="1" hangingPunct="1">
              <a:buFontTx/>
              <a:buAutoNum type="arabicPeriod"/>
            </a:pPr>
            <a:r>
              <a:rPr lang="ru-RU" altLang="en-US" smtClean="0">
                <a:hlinkClick r:id="rId2" action="ppaction://hlinkpres?slideindex=1&amp;slidetitle="/>
              </a:rPr>
              <a:t>Духовная культура и традиционные верования</a:t>
            </a:r>
            <a:r>
              <a:rPr lang="ru-RU" altLang="en-US" smtClean="0"/>
              <a:t>.</a:t>
            </a:r>
          </a:p>
          <a:p>
            <a:pPr marL="609600" indent="-609600" eaLnBrk="1" hangingPunct="1">
              <a:buFontTx/>
              <a:buAutoNum type="arabicPeriod"/>
            </a:pPr>
            <a:endParaRPr lang="ru-RU" altLang="en-US" smtClean="0"/>
          </a:p>
          <a:p>
            <a:pPr marL="609600" indent="-609600" eaLnBrk="1" hangingPunct="1">
              <a:buFontTx/>
              <a:buAutoNum type="arabicPeriod"/>
            </a:pPr>
            <a:endParaRPr lang="ru-RU" altLang="en-US" smtClean="0"/>
          </a:p>
          <a:p>
            <a:pPr marL="609600" indent="-609600" eaLnBrk="1" hangingPunct="1">
              <a:buFontTx/>
              <a:buAutoNum type="arabicPeriod"/>
            </a:pPr>
            <a:endParaRPr lang="ru-RU" altLang="en-US" smtClean="0"/>
          </a:p>
          <a:p>
            <a:pPr marL="609600" indent="-609600" eaLnBrk="1" hangingPunct="1">
              <a:buFontTx/>
              <a:buAutoNum type="arabicPeriod"/>
            </a:pPr>
            <a:endParaRPr lang="ru-RU" altLang="en-US" smtClean="0"/>
          </a:p>
          <a:p>
            <a:pPr marL="609600" indent="-609600" eaLnBrk="1" hangingPunct="1">
              <a:buFontTx/>
              <a:buAutoNum type="arabicPeriod"/>
            </a:pPr>
            <a:endParaRPr lang="ru-RU"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042988" y="333375"/>
            <a:ext cx="7696200" cy="914400"/>
          </a:xfrm>
        </p:spPr>
        <p:txBody>
          <a:bodyPr/>
          <a:lstStyle/>
          <a:p>
            <a:pPr algn="ctr" eaLnBrk="1" hangingPunct="1">
              <a:defRPr/>
            </a:pPr>
            <a:r>
              <a:rPr lang="ru-RU" dirty="0" smtClean="0">
                <a:effectLst>
                  <a:outerShdw blurRad="38100" dist="38100" dir="2700000" algn="tl">
                    <a:srgbClr val="000000"/>
                  </a:outerShdw>
                </a:effectLst>
              </a:rPr>
              <a:t>Башкиры.</a:t>
            </a:r>
          </a:p>
        </p:txBody>
      </p:sp>
      <p:sp>
        <p:nvSpPr>
          <p:cNvPr id="5123" name="Rectangle 3"/>
          <p:cNvSpPr>
            <a:spLocks noGrp="1" noChangeArrowheads="1"/>
          </p:cNvSpPr>
          <p:nvPr>
            <p:ph idx="1"/>
          </p:nvPr>
        </p:nvSpPr>
        <p:spPr>
          <a:xfrm>
            <a:off x="250825" y="1268413"/>
            <a:ext cx="5834063" cy="5589587"/>
          </a:xfrm>
        </p:spPr>
        <p:txBody>
          <a:bodyPr/>
          <a:lstStyle/>
          <a:p>
            <a:pPr eaLnBrk="1" hangingPunct="1">
              <a:lnSpc>
                <a:spcPct val="80000"/>
              </a:lnSpc>
              <a:buFontTx/>
              <a:buNone/>
            </a:pPr>
            <a:r>
              <a:rPr lang="en-US" altLang="en-US" sz="2400" smtClean="0"/>
              <a:t>    </a:t>
            </a:r>
            <a:r>
              <a:rPr lang="ru-RU" altLang="en-US" sz="2400" smtClean="0"/>
              <a:t>Башкиры - тюркоязычные кочевники, начавшие своё движение в нынешнюю Башкирию в IV в. со стороны южно - степной полосы. Южный Урал и прилегающие степи, где произошло формирование народа, издавна были ареной активного взаимодействия разных культур и языков. </a:t>
            </a:r>
            <a:endParaRPr lang="en-US" altLang="en-US" sz="2400" smtClean="0"/>
          </a:p>
          <a:p>
            <a:pPr eaLnBrk="1" hangingPunct="1">
              <a:lnSpc>
                <a:spcPct val="80000"/>
              </a:lnSpc>
              <a:buFontTx/>
              <a:buNone/>
            </a:pPr>
            <a:r>
              <a:rPr lang="en-US" altLang="en-US" sz="2400" smtClean="0"/>
              <a:t>    </a:t>
            </a:r>
            <a:r>
              <a:rPr lang="ru-RU" altLang="en-US" sz="2400" smtClean="0"/>
              <a:t>В 1-м тыс. н. э. начинается проникновение на Южный Урал тюрков кочевников, Вытеснив и отчасти ассимилировав аборигенов, тюркские племена, очевидно, сыграли решающую роль в сложении языка, культуры и физического облика башкиров</a:t>
            </a:r>
            <a:r>
              <a:rPr lang="en-US" altLang="en-US" sz="2400" smtClean="0"/>
              <a:t>.</a:t>
            </a:r>
            <a:endParaRPr lang="ru-RU" altLang="en-US" sz="2400" smtClean="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1557338"/>
            <a:ext cx="29956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76250"/>
            <a:ext cx="9144000" cy="914400"/>
          </a:xfrm>
        </p:spPr>
        <p:txBody>
          <a:bodyPr/>
          <a:lstStyle/>
          <a:p>
            <a:pPr algn="ctr" eaLnBrk="1" hangingPunct="1"/>
            <a:r>
              <a:rPr lang="ru-RU" altLang="en-US" sz="3600" smtClean="0"/>
              <a:t>Основная территория расселения.</a:t>
            </a:r>
          </a:p>
        </p:txBody>
      </p:sp>
      <p:sp>
        <p:nvSpPr>
          <p:cNvPr id="6147" name="Rectangle 3"/>
          <p:cNvSpPr>
            <a:spLocks noGrp="1" noChangeArrowheads="1"/>
          </p:cNvSpPr>
          <p:nvPr>
            <p:ph idx="1"/>
          </p:nvPr>
        </p:nvSpPr>
        <p:spPr>
          <a:xfrm>
            <a:off x="0" y="1484313"/>
            <a:ext cx="6443663" cy="4537075"/>
          </a:xfrm>
        </p:spPr>
        <p:txBody>
          <a:bodyPr/>
          <a:lstStyle/>
          <a:p>
            <a:pPr eaLnBrk="1" hangingPunct="1"/>
            <a:r>
              <a:rPr lang="ru-RU" altLang="en-US" sz="2800" smtClean="0"/>
              <a:t>Большая часть башкир проживает в Республике Башкортостан - 864 тыс. чел., что составляет 21,9 % населения республики. Башкиры также живут также в Пермской, Свердловской, Курганской, Тюменской областях. Кроме того башкиры проживают в Казахстане - 42 тыс.чел., Узбекистане - 35 тыс.чел., на Украине - 7 тыс.чел.</a:t>
            </a:r>
          </a:p>
          <a:p>
            <a:pPr eaLnBrk="1" hangingPunct="1"/>
            <a:endParaRPr lang="ru-RU" altLang="en-US" sz="2800" smtClean="0"/>
          </a:p>
        </p:txBody>
      </p:sp>
      <p:pic>
        <p:nvPicPr>
          <p:cNvPr id="61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860800"/>
            <a:ext cx="28797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557338"/>
            <a:ext cx="2801937"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476250"/>
            <a:ext cx="9144000" cy="914400"/>
          </a:xfrm>
        </p:spPr>
        <p:txBody>
          <a:bodyPr/>
          <a:lstStyle/>
          <a:p>
            <a:pPr algn="ctr" eaLnBrk="1" hangingPunct="1"/>
            <a:r>
              <a:rPr lang="ru-RU" altLang="en-US" smtClean="0"/>
              <a:t>Хозяйство.</a:t>
            </a:r>
          </a:p>
        </p:txBody>
      </p:sp>
      <p:sp>
        <p:nvSpPr>
          <p:cNvPr id="7171" name="Rectangle 3"/>
          <p:cNvSpPr>
            <a:spLocks noGrp="1" noChangeArrowheads="1"/>
          </p:cNvSpPr>
          <p:nvPr>
            <p:ph idx="1"/>
          </p:nvPr>
        </p:nvSpPr>
        <p:spPr>
          <a:xfrm>
            <a:off x="2195513" y="1412875"/>
            <a:ext cx="6948487" cy="5445125"/>
          </a:xfrm>
        </p:spPr>
        <p:txBody>
          <a:bodyPr/>
          <a:lstStyle/>
          <a:p>
            <a:pPr eaLnBrk="1" hangingPunct="1"/>
            <a:r>
              <a:rPr lang="ru-RU" altLang="en-US" sz="2800" smtClean="0"/>
              <a:t>Традиционным занятием башкир издавна было полукочевое скотоводство, они разводили главным образом лошадей, а также овец, крупный рогатый скот, верблюдов. Другими занятиями были охота, рыбная ловля, бортничество. Развиты были подсобные занятия и промыслы - ткачество, деревообработка, кузнечное и ювелирное дело. Особую роль играла обработка шкур и кож, изготовление из них одежды и обуви. </a:t>
            </a:r>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60800"/>
            <a:ext cx="23050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484313"/>
            <a:ext cx="2411413"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76250"/>
            <a:ext cx="9144000" cy="914400"/>
          </a:xfrm>
        </p:spPr>
        <p:txBody>
          <a:bodyPr>
            <a:normAutofit fontScale="90000"/>
          </a:bodyPr>
          <a:lstStyle/>
          <a:p>
            <a:pPr algn="ctr" eaLnBrk="1" hangingPunct="1"/>
            <a:r>
              <a:rPr lang="ru-RU" altLang="en-US" sz="3600" smtClean="0"/>
              <a:t>Традиционные поселения </a:t>
            </a:r>
            <a:r>
              <a:rPr lang="en-US" altLang="en-US" sz="3600" smtClean="0"/>
              <a:t/>
            </a:r>
            <a:br>
              <a:rPr lang="en-US" altLang="en-US" sz="3600" smtClean="0"/>
            </a:br>
            <a:r>
              <a:rPr lang="ru-RU" altLang="en-US" sz="3600" smtClean="0"/>
              <a:t>и жилища.</a:t>
            </a:r>
          </a:p>
        </p:txBody>
      </p:sp>
      <p:sp>
        <p:nvSpPr>
          <p:cNvPr id="8195" name="Rectangle 3"/>
          <p:cNvSpPr>
            <a:spLocks noGrp="1" noChangeArrowheads="1"/>
          </p:cNvSpPr>
          <p:nvPr>
            <p:ph idx="1"/>
          </p:nvPr>
        </p:nvSpPr>
        <p:spPr>
          <a:xfrm>
            <a:off x="2600325" y="1557338"/>
            <a:ext cx="6543675" cy="5300662"/>
          </a:xfrm>
        </p:spPr>
        <p:txBody>
          <a:bodyPr/>
          <a:lstStyle/>
          <a:p>
            <a:pPr eaLnBrk="1" hangingPunct="1">
              <a:lnSpc>
                <a:spcPct val="90000"/>
              </a:lnSpc>
            </a:pPr>
            <a:r>
              <a:rPr lang="ru-RU" altLang="en-US" sz="2400" smtClean="0"/>
              <a:t>Традиционным сельским поселением башкир был аул. В условиях кочевой жизни его местонахождение менялось, постоянные поселения появились с переходом к оседлости, как правило, на месте зимников. Для них сначала была характерна кучевая планировка, затем она сменяется уличной, при которой каждая группировка родственных семей занимала отдельные концы, улицы или кварталы. Количество дворов варьировало от нескольких десятков до 200-300 и более, в выселках было 10-20 дворов.</a:t>
            </a:r>
          </a:p>
        </p:txBody>
      </p:sp>
      <p:pic>
        <p:nvPicPr>
          <p:cNvPr id="819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149725"/>
            <a:ext cx="26638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84313"/>
          </a:xfrm>
        </p:spPr>
        <p:txBody>
          <a:bodyPr/>
          <a:lstStyle/>
          <a:p>
            <a:pPr algn="ctr" eaLnBrk="1" hangingPunct="1"/>
            <a:r>
              <a:rPr lang="ru-RU" altLang="en-US" sz="4400" smtClean="0"/>
              <a:t>Религия и письменность.</a:t>
            </a:r>
          </a:p>
        </p:txBody>
      </p:sp>
      <p:sp>
        <p:nvSpPr>
          <p:cNvPr id="9219" name="Rectangle 3"/>
          <p:cNvSpPr>
            <a:spLocks noGrp="1" noChangeArrowheads="1"/>
          </p:cNvSpPr>
          <p:nvPr>
            <p:ph idx="1"/>
          </p:nvPr>
        </p:nvSpPr>
        <p:spPr>
          <a:xfrm>
            <a:off x="684213" y="1268413"/>
            <a:ext cx="7451725" cy="3716337"/>
          </a:xfrm>
        </p:spPr>
        <p:txBody>
          <a:bodyPr/>
          <a:lstStyle/>
          <a:p>
            <a:pPr eaLnBrk="1" hangingPunct="1"/>
            <a:r>
              <a:rPr lang="ru-RU" altLang="en-US" smtClean="0"/>
              <a:t>Мусульманство. </a:t>
            </a:r>
          </a:p>
          <a:p>
            <a:pPr eaLnBrk="1" hangingPunct="1"/>
            <a:r>
              <a:rPr lang="ru-RU" altLang="en-US" smtClean="0"/>
              <a:t>Письменность для башкирского языка сначала была создана на основе арабской графики, в 1929 г. ее перевели на латиницу, а с 1939 г. - на русскую графическую основу.</a:t>
            </a:r>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813" y="4429125"/>
            <a:ext cx="20208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4429125"/>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550" y="404813"/>
            <a:ext cx="7696200" cy="914400"/>
          </a:xfrm>
        </p:spPr>
        <p:txBody>
          <a:bodyPr>
            <a:normAutofit fontScale="90000"/>
          </a:bodyPr>
          <a:lstStyle/>
          <a:p>
            <a:pPr algn="ctr" eaLnBrk="1" hangingPunct="1"/>
            <a:r>
              <a:rPr lang="ru-RU" altLang="en-US" sz="3600" smtClean="0"/>
              <a:t>Башкирский национальный костюм.</a:t>
            </a:r>
          </a:p>
        </p:txBody>
      </p:sp>
      <p:sp>
        <p:nvSpPr>
          <p:cNvPr id="10243" name="Rectangle 3"/>
          <p:cNvSpPr>
            <a:spLocks noGrp="1" noChangeArrowheads="1"/>
          </p:cNvSpPr>
          <p:nvPr>
            <p:ph idx="1"/>
          </p:nvPr>
        </p:nvSpPr>
        <p:spPr>
          <a:xfrm>
            <a:off x="179388" y="1524000"/>
            <a:ext cx="6624637" cy="3344863"/>
          </a:xfrm>
        </p:spPr>
        <p:txBody>
          <a:bodyPr/>
          <a:lstStyle/>
          <a:p>
            <a:pPr eaLnBrk="1" hangingPunct="1">
              <a:lnSpc>
                <a:spcPct val="80000"/>
              </a:lnSpc>
            </a:pPr>
            <a:r>
              <a:rPr lang="ru-RU" altLang="en-US" sz="2000" smtClean="0"/>
              <a:t>Основу башкирского женского костюма составляет нательное платье (кулдэк) с оборками, украшенное тканым узором и вышивкой. Оборки, манжеты, защипы на груди появляются на платьях лишь в начале XX столетия. Отложной воротник обычно выполнялся из фабричной, более мягкой ткани (сатина, ситца), а нагрудный разрез скреплялся шнурком. Подол и рукава окаймляют красные полосы браного узора, а красный сатин воротника расшит счетной гладью. Туникообразный покрой одежды - самый распространенный в национальном костюме народов края.</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341438"/>
            <a:ext cx="1358900"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508500"/>
            <a:ext cx="1498600"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063" y="4508500"/>
            <a:ext cx="136207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7088" y="0"/>
            <a:ext cx="7543800" cy="1143000"/>
          </a:xfrm>
        </p:spPr>
        <p:txBody>
          <a:bodyPr>
            <a:normAutofit/>
          </a:bodyPr>
          <a:lstStyle/>
          <a:p>
            <a:pPr algn="ctr" eaLnBrk="1" hangingPunct="1"/>
            <a:r>
              <a:rPr lang="ru-RU" altLang="en-US" sz="3600" smtClean="0"/>
              <a:t>Особенности национального костюма.</a:t>
            </a:r>
          </a:p>
        </p:txBody>
      </p:sp>
      <p:sp>
        <p:nvSpPr>
          <p:cNvPr id="11267" name="Rectangle 3"/>
          <p:cNvSpPr>
            <a:spLocks noGrp="1" noChangeArrowheads="1"/>
          </p:cNvSpPr>
          <p:nvPr>
            <p:ph idx="1"/>
          </p:nvPr>
        </p:nvSpPr>
        <p:spPr>
          <a:xfrm>
            <a:off x="179388" y="1196975"/>
            <a:ext cx="5897562" cy="5111750"/>
          </a:xfrm>
        </p:spPr>
        <p:txBody>
          <a:bodyPr/>
          <a:lstStyle/>
          <a:p>
            <a:pPr eaLnBrk="1" hangingPunct="1">
              <a:lnSpc>
                <a:spcPct val="90000"/>
              </a:lnSpc>
            </a:pPr>
            <a:r>
              <a:rPr lang="ru-RU" altLang="en-US" sz="2400" smtClean="0"/>
              <a:t>Костюмы народов Башкортостана весьма условно можно разделить на три группы: связанные с тюркскими обычаями, претерпевшие сильнейшее влияние переселенческие культур и сохраняющие собственно местные традиции. При чем деление это не совпадает с этническим, так как даже у одной народности можно проследить различие в костюмах родов, проживающих на значительном удалении друг от друга.</a:t>
            </a:r>
          </a:p>
          <a:p>
            <a:pPr eaLnBrk="1" hangingPunct="1">
              <a:lnSpc>
                <a:spcPct val="90000"/>
              </a:lnSpc>
            </a:pPr>
            <a:endParaRPr lang="ru-RU" altLang="en-US" sz="2400"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989138"/>
            <a:ext cx="287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docProps/app.xml><?xml version="1.0" encoding="utf-8"?>
<Properties xmlns="http://schemas.openxmlformats.org/officeDocument/2006/extended-properties" xmlns:vt="http://schemas.openxmlformats.org/officeDocument/2006/docPropsVTypes">
  <Template>TM10001103[[fn=Headlines]]</Template>
  <TotalTime>206</TotalTime>
  <Words>947</Words>
  <Application>Microsoft Office PowerPoint</Application>
  <PresentationFormat>On-screen Show (4:3)</PresentationFormat>
  <Paragraphs>36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Headlines</vt:lpstr>
      <vt:lpstr> Народы и религии России Башкиры</vt:lpstr>
      <vt:lpstr>Содержание</vt:lpstr>
      <vt:lpstr>Башкиры.</vt:lpstr>
      <vt:lpstr>Основная территория расселения.</vt:lpstr>
      <vt:lpstr>Хозяйство.</vt:lpstr>
      <vt:lpstr>Традиционные поселения  и жилища.</vt:lpstr>
      <vt:lpstr>Религия и письменность.</vt:lpstr>
      <vt:lpstr>Башкирский национальный костюм.</vt:lpstr>
      <vt:lpstr>Особенности национального костюма.</vt:lpstr>
      <vt:lpstr>Духовная культура  и традиционные верования.</vt:lpstr>
      <vt:lpstr>Обряд бракосочетания  (малая свадьба).</vt:lpstr>
      <vt:lpstr>Празднество Туй.</vt:lpstr>
      <vt:lpstr>Обряд наречения.</vt:lpstr>
    </vt:vector>
  </TitlesOfParts>
  <Company>MoBIL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Обычаи и традиции народов Южного Урала</dc:title>
  <dc:creator>Николай</dc:creator>
  <cp:lastModifiedBy>pptforschool.ru</cp:lastModifiedBy>
  <cp:revision>10</cp:revision>
  <dcterms:created xsi:type="dcterms:W3CDTF">2009-02-26T20:44:21Z</dcterms:created>
  <dcterms:modified xsi:type="dcterms:W3CDTF">2018-01-16T20:24:43Z</dcterms:modified>
</cp:coreProperties>
</file>