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05" r:id="rId2"/>
    <p:sldId id="280" r:id="rId3"/>
    <p:sldId id="307" r:id="rId4"/>
    <p:sldId id="289" r:id="rId5"/>
    <p:sldId id="290" r:id="rId6"/>
    <p:sldId id="292" r:id="rId7"/>
    <p:sldId id="293" r:id="rId8"/>
    <p:sldId id="313" r:id="rId9"/>
    <p:sldId id="281" r:id="rId10"/>
    <p:sldId id="297" r:id="rId11"/>
    <p:sldId id="288" r:id="rId12"/>
    <p:sldId id="286" r:id="rId13"/>
    <p:sldId id="304" r:id="rId14"/>
    <p:sldId id="279" r:id="rId15"/>
    <p:sldId id="315" r:id="rId16"/>
    <p:sldId id="295" r:id="rId17"/>
    <p:sldId id="284" r:id="rId18"/>
    <p:sldId id="301" r:id="rId19"/>
    <p:sldId id="306" r:id="rId20"/>
    <p:sldId id="314" r:id="rId21"/>
    <p:sldId id="308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74B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9634" autoAdjust="0"/>
  </p:normalViewPr>
  <p:slideViewPr>
    <p:cSldViewPr>
      <p:cViewPr varScale="1">
        <p:scale>
          <a:sx n="74" d="100"/>
          <a:sy n="74" d="100"/>
        </p:scale>
        <p:origin x="12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F9E9641-F0F8-419A-BEF6-D19CA92B2DAC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A4FBC6-C1BB-4DE8-9E70-E52C8F554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535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60D0F8-D8B5-473F-BF7E-8E11B180A334}" type="slidenum">
              <a:rPr lang="ru-RU" altLang="en-US" b="1" smtClean="0">
                <a:latin typeface="Comic Sans MS" panose="030F0702030302020204" pitchFamily="66" charset="0"/>
              </a:rPr>
              <a:pPr/>
              <a:t>3</a:t>
            </a:fld>
            <a:endParaRPr lang="ru-RU" altLang="en-US" b="1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373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CB2019-5D1C-4674-BC70-CE022DAFF670}" type="slidenum">
              <a:rPr lang="ru-RU" altLang="en-US" b="1" smtClean="0">
                <a:latin typeface="Comic Sans MS" panose="030F0702030302020204" pitchFamily="66" charset="0"/>
              </a:rPr>
              <a:pPr/>
              <a:t>19</a:t>
            </a:fld>
            <a:endParaRPr lang="ru-RU" altLang="en-US" b="1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36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/>
          <p:cNvGrpSpPr>
            <a:grpSpLocks/>
          </p:cNvGrpSpPr>
          <p:nvPr/>
        </p:nvGrpSpPr>
        <p:grpSpPr bwMode="auto">
          <a:xfrm>
            <a:off x="506413" y="5340350"/>
            <a:ext cx="8643937" cy="23813"/>
            <a:chOff x="319" y="3364"/>
            <a:chExt cx="5445" cy="15"/>
          </a:xfrm>
        </p:grpSpPr>
        <p:pic>
          <p:nvPicPr>
            <p:cNvPr id="5" name="Прямая соединительная линия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" y="3364"/>
              <a:ext cx="5445" cy="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2"/>
            <p:cNvSpPr txBox="1">
              <a:spLocks noChangeArrowheads="1" noChangeShapeType="1"/>
            </p:cNvSpPr>
            <p:nvPr/>
          </p:nvSpPr>
          <p:spPr bwMode="auto">
            <a:xfrm>
              <a:off x="324" y="3370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smtClean="0">
                <a:latin typeface="Franklin Gothic Book" pitchFamily="34" charset="0"/>
              </a:endParaRPr>
            </a:p>
          </p:txBody>
        </p:sp>
      </p:grp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63896-5F41-473D-8AC2-25982FE5A735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42779-1426-4C9F-88F0-D7694296B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01281"/>
      </p:ext>
    </p:extLst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A2B6-25F9-4386-B5B0-2D77B00F538E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80DC0-4F25-4293-9C24-E893D4E5E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77084"/>
      </p:ext>
    </p:extLst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5A307-4CBF-4C9E-96DC-0B2D3F0BDA1A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49034-73F8-4062-92CC-03677AD1C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824727"/>
      </p:ext>
    </p:extLst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4E88-935A-4C1F-AFC4-A8C2C0C27093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6A3CC-7366-4B8F-8D70-5F0E76443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942679"/>
      </p:ext>
    </p:extLst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/>
          <p:cNvGrpSpPr>
            <a:grpSpLocks/>
          </p:cNvGrpSpPr>
          <p:nvPr/>
        </p:nvGrpSpPr>
        <p:grpSpPr bwMode="auto">
          <a:xfrm>
            <a:off x="506413" y="3432175"/>
            <a:ext cx="8643937" cy="23813"/>
            <a:chOff x="319" y="2162"/>
            <a:chExt cx="5445" cy="15"/>
          </a:xfrm>
        </p:grpSpPr>
        <p:pic>
          <p:nvPicPr>
            <p:cNvPr id="5" name="Прямая соединительная линия 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" y="2162"/>
              <a:ext cx="5445" cy="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2"/>
            <p:cNvSpPr txBox="1">
              <a:spLocks noChangeArrowheads="1" noChangeShapeType="1"/>
            </p:cNvSpPr>
            <p:nvPr/>
          </p:nvSpPr>
          <p:spPr bwMode="auto">
            <a:xfrm>
              <a:off x="324" y="2170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smtClean="0">
                <a:latin typeface="Franklin Gothic Book" pitchFamily="34" charset="0"/>
              </a:endParaRPr>
            </a:p>
          </p:txBody>
        </p:sp>
      </p:grp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11EEF-5D00-4BA1-B624-0E5DA04FDE4D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10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A52FE-97A1-428A-ADC1-F96A42F80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486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034A-5B02-4A12-AE39-3B7266CD9874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B22A-B526-422B-B4D8-E059EAD94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741289"/>
      </p:ext>
    </p:extLst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Прямая соединительная линия 10"/>
          <p:cNvGrpSpPr>
            <a:grpSpLocks/>
          </p:cNvGrpSpPr>
          <p:nvPr/>
        </p:nvGrpSpPr>
        <p:grpSpPr bwMode="auto">
          <a:xfrm>
            <a:off x="506413" y="6010275"/>
            <a:ext cx="8643937" cy="25400"/>
            <a:chOff x="319" y="3786"/>
            <a:chExt cx="5445" cy="16"/>
          </a:xfrm>
        </p:grpSpPr>
        <p:pic>
          <p:nvPicPr>
            <p:cNvPr id="8" name="Прямая соединительная линия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" y="3786"/>
              <a:ext cx="5445" cy="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2"/>
            <p:cNvSpPr txBox="1">
              <a:spLocks noChangeArrowheads="1" noChangeShapeType="1"/>
            </p:cNvSpPr>
            <p:nvPr/>
          </p:nvSpPr>
          <p:spPr bwMode="auto">
            <a:xfrm>
              <a:off x="324" y="3792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smtClean="0">
                <a:latin typeface="Franklin Gothic Book" pitchFamily="34" charset="0"/>
              </a:endParaRPr>
            </a:p>
          </p:txBody>
        </p:sp>
      </p:grp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6CBE0-E7D6-461D-B752-0EFA1CDCCF38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C87FC-314A-41C1-B27F-DEBF1D067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331833"/>
      </p:ext>
    </p:extLst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5CC4-8897-4E74-A37C-7F81F4C7F6EA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4AEF2-E386-4757-8902-E55CC3CED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175029"/>
      </p:ext>
    </p:extLst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175A8-5A54-4757-B2DB-9D3A4606DDAF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B4449-786F-4340-9135-1E89A9F5A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0984"/>
      </p:ext>
    </p:extLst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Прямая соединительная линия 7"/>
          <p:cNvGrpSpPr>
            <a:grpSpLocks/>
          </p:cNvGrpSpPr>
          <p:nvPr/>
        </p:nvGrpSpPr>
        <p:grpSpPr bwMode="auto">
          <a:xfrm>
            <a:off x="506413" y="5840413"/>
            <a:ext cx="8643937" cy="23812"/>
            <a:chOff x="319" y="3679"/>
            <a:chExt cx="5445" cy="15"/>
          </a:xfrm>
        </p:grpSpPr>
        <p:pic>
          <p:nvPicPr>
            <p:cNvPr id="6" name="Прямая соединительная линия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" y="3679"/>
              <a:ext cx="5445" cy="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2"/>
            <p:cNvSpPr txBox="1">
              <a:spLocks noChangeArrowheads="1" noChangeShapeType="1"/>
            </p:cNvSpPr>
            <p:nvPr/>
          </p:nvSpPr>
          <p:spPr bwMode="auto">
            <a:xfrm>
              <a:off x="324" y="3684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smtClean="0">
                <a:latin typeface="Franklin Gothic Book" pitchFamily="34" charset="0"/>
              </a:endParaRPr>
            </a:p>
          </p:txBody>
        </p:sp>
      </p:grp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CE020-7330-4365-BDE0-20CA80EB2680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29C4E-5942-46AC-8C62-F53D2E59D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268542"/>
      </p:ext>
    </p:extLst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E718-3A3F-48D0-BD3D-704DC3E76EB5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A4B23-FD1D-45D6-8FE4-9793448B5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925040"/>
      </p:ext>
    </p:extLst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Прямая соединительная линия 6"/>
          <p:cNvGrpSpPr>
            <a:grpSpLocks/>
          </p:cNvGrpSpPr>
          <p:nvPr/>
        </p:nvGrpSpPr>
        <p:grpSpPr bwMode="auto">
          <a:xfrm>
            <a:off x="506413" y="1036638"/>
            <a:ext cx="8643937" cy="30162"/>
            <a:chOff x="319" y="653"/>
            <a:chExt cx="5445" cy="19"/>
          </a:xfrm>
        </p:grpSpPr>
        <p:pic>
          <p:nvPicPr>
            <p:cNvPr id="1038" name="Прямая соединительная линия 6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" y="653"/>
              <a:ext cx="5445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9" name="Text Box 3"/>
            <p:cNvSpPr txBox="1">
              <a:spLocks noChangeArrowheads="1" noChangeShapeType="1"/>
            </p:cNvSpPr>
            <p:nvPr/>
          </p:nvSpPr>
          <p:spPr bwMode="auto">
            <a:xfrm>
              <a:off x="324" y="662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smtClean="0">
                <a:latin typeface="Franklin Gothic Book" pitchFamily="34" charset="0"/>
              </a:endParaRPr>
            </a:p>
          </p:txBody>
        </p:sp>
      </p:grpSp>
      <p:sp>
        <p:nvSpPr>
          <p:cNvPr id="102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7462DE-EA3F-41E5-9543-5084F0D62A1C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2AA0D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E9D36F89-1A90-465E-ABFE-3EA0E7B85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032" name="Прямая соединительная линия 8"/>
          <p:cNvGrpSpPr>
            <a:grpSpLocks/>
          </p:cNvGrpSpPr>
          <p:nvPr/>
        </p:nvGrpSpPr>
        <p:grpSpPr bwMode="auto">
          <a:xfrm>
            <a:off x="506413" y="1036638"/>
            <a:ext cx="8643937" cy="30162"/>
            <a:chOff x="319" y="653"/>
            <a:chExt cx="5445" cy="19"/>
          </a:xfrm>
        </p:grpSpPr>
        <p:pic>
          <p:nvPicPr>
            <p:cNvPr id="1036" name="Прямая соединительная линия 8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" y="653"/>
              <a:ext cx="5445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7" name="Text Box 11"/>
            <p:cNvSpPr txBox="1">
              <a:spLocks noChangeArrowheads="1" noChangeShapeType="1"/>
            </p:cNvSpPr>
            <p:nvPr/>
          </p:nvSpPr>
          <p:spPr bwMode="auto">
            <a:xfrm>
              <a:off x="324" y="662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smtClean="0">
                <a:latin typeface="Franklin Gothic Book" pitchFamily="34" charset="0"/>
              </a:endParaRPr>
            </a:p>
          </p:txBody>
        </p:sp>
      </p:grpSp>
      <p:grpSp>
        <p:nvGrpSpPr>
          <p:cNvPr id="1033" name="Прямая соединительная линия 11"/>
          <p:cNvGrpSpPr>
            <a:grpSpLocks/>
          </p:cNvGrpSpPr>
          <p:nvPr/>
        </p:nvGrpSpPr>
        <p:grpSpPr bwMode="auto">
          <a:xfrm>
            <a:off x="506413" y="1047750"/>
            <a:ext cx="8643937" cy="25400"/>
            <a:chOff x="319" y="660"/>
            <a:chExt cx="5445" cy="16"/>
          </a:xfrm>
        </p:grpSpPr>
        <p:pic>
          <p:nvPicPr>
            <p:cNvPr id="1034" name="Прямая соединительная линия 11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" y="660"/>
              <a:ext cx="5445" cy="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Text Box 14"/>
            <p:cNvSpPr txBox="1">
              <a:spLocks noChangeArrowheads="1" noChangeShapeType="1"/>
            </p:cNvSpPr>
            <p:nvPr/>
          </p:nvSpPr>
          <p:spPr bwMode="auto">
            <a:xfrm>
              <a:off x="324" y="666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smtClean="0">
                <a:latin typeface="Franklin Gothic Book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58" r:id="rId4"/>
    <p:sldLayoutId id="2147483867" r:id="rId5"/>
    <p:sldLayoutId id="2147483859" r:id="rId6"/>
    <p:sldLayoutId id="2147483860" r:id="rId7"/>
    <p:sldLayoutId id="2147483868" r:id="rId8"/>
    <p:sldLayoutId id="2147483861" r:id="rId9"/>
    <p:sldLayoutId id="2147483862" r:id="rId10"/>
    <p:sldLayoutId id="2147483863" r:id="rId11"/>
  </p:sldLayoutIdLst>
  <p:transition>
    <p:wheel spokes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2339975" y="115888"/>
            <a:ext cx="49688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800" b="1">
                <a:solidFill>
                  <a:srgbClr val="FFFF00"/>
                </a:solidFill>
                <a:latin typeface="Curlz MT" panose="04040404050702020202" pitchFamily="82" charset="0"/>
                <a:ea typeface="Gautami" pitchFamily="34" charset="0"/>
                <a:cs typeface="Gautami" pitchFamily="34" charset="0"/>
              </a:rPr>
              <a:t>My family.</a:t>
            </a:r>
            <a:endParaRPr lang="ru-RU" altLang="en-US" sz="88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Picture 5" descr="http://kdpconsulting.ru/uploads/posts/2013-06/137241678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89138"/>
            <a:ext cx="70564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8313" y="1295400"/>
          <a:ext cx="7920036" cy="4900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391"/>
                <a:gridCol w="1980215"/>
                <a:gridCol w="1980215"/>
                <a:gridCol w="1980215"/>
              </a:tblGrid>
              <a:tr h="670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«-»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«?»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69" marR="68569" marT="0" marB="0"/>
                </a:tc>
              </a:tr>
              <a:tr h="4230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 should put a tick v if you knew this fact before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(соответствует тому , что вы уже знаете)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New information 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(является для вас новым, интересным)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Thought differently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(противоречит тому, что вы уже знали или думали, что знаете)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Don’t understand, have questions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(непонятно или вы хотели бы получить более подробные сведения)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69" marR="68569" marT="0" marB="0"/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Aigul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my… 2) I have got a… 3) My mother is… 4)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very nice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5) My father is… 6) He is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skilled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 always turn to him ….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members of our family have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9)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have also….10) She spends a lot of free time painting….11) We spend some free time ….12) We have …and a nice garden near it.13) I like ….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304800" y="476250"/>
            <a:ext cx="85756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following sentences using the text.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1075"/>
            <a:ext cx="8686800" cy="509905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1.Is your family big or small?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2.How many people are there in your family?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3.Have you got any sisters or brothers?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4.What` s your mother`s/father’s name?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5.How old is she/he?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6.What is she/he?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7.What are they like?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8.What are their hobby?</a:t>
            </a:r>
            <a:endParaRPr lang="ru-RU" dirty="0"/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304800" y="188913"/>
            <a:ext cx="8758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some questions about your family!</a:t>
            </a:r>
            <a:endParaRPr lang="ru-RU" altLang="en-US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1075"/>
            <a:ext cx="8686800" cy="509905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Aigul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got a mother, a father and a sister.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2)They live in Pavlodar, in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Satpaeva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street.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love each other very much.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4)Her mother is a housewife.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She is forty-four but she looks much younger.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father is a very clever and kind man.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She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always turn to him with her troubles.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Her sister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Aliya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ten.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likes to take care of her.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10)She is fond of collecting stamps and coins.</a:t>
            </a:r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304800" y="188913"/>
            <a:ext cx="8758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or false:</a:t>
            </a:r>
            <a:endParaRPr lang="ru-RU" altLang="en-US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8313" y="1700213"/>
            <a:ext cx="3240087" cy="3889375"/>
          </a:xfrm>
        </p:spPr>
        <p:txBody>
          <a:bodyPr/>
          <a:lstStyle/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Aunt</a:t>
            </a: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Uncle</a:t>
            </a: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Cousins</a:t>
            </a: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Granny</a:t>
            </a: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Grandpa</a:t>
            </a: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Sisters</a:t>
            </a: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Grandparents</a:t>
            </a: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924300" y="1700213"/>
            <a:ext cx="4762500" cy="3889375"/>
          </a:xfrm>
        </p:spPr>
        <p:txBody>
          <a:bodyPr/>
          <a:lstStyle/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father’s brother wife</a:t>
            </a: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father’s or mother’s mother</a:t>
            </a: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parents’ daughters</a:t>
            </a: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 father’s or mother’s father</a:t>
            </a: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father’s brother</a:t>
            </a: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mother and father </a:t>
            </a: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aunt’s or uncle’s children</a:t>
            </a:r>
          </a:p>
          <a:p>
            <a:r>
              <a:rPr lang="en-US" altLang="ru-RU" smtClean="0">
                <a:solidFill>
                  <a:schemeClr val="tx1"/>
                </a:solidFill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Granny and Grandpa</a:t>
            </a: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ea typeface="TimesNewRoman,Bold"/>
              <a:cs typeface="Times New Roman" panose="02020603050405020304" pitchFamily="18" charset="0"/>
            </a:endParaRPr>
          </a:p>
        </p:txBody>
      </p:sp>
      <p:sp>
        <p:nvSpPr>
          <p:cNvPr id="22532" name="TextBox 2"/>
          <p:cNvSpPr txBox="1">
            <a:spLocks noChangeArrowheads="1"/>
          </p:cNvSpPr>
          <p:nvPr/>
        </p:nvSpPr>
        <p:spPr bwMode="auto">
          <a:xfrm>
            <a:off x="539750" y="476250"/>
            <a:ext cx="741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relatives:</a:t>
            </a:r>
            <a:endParaRPr lang="ru-RU" altLang="en-US" sz="4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8"/>
          <p:cNvSpPr>
            <a:spLocks noGrp="1" noChangeArrowheads="1"/>
          </p:cNvSpPr>
          <p:nvPr>
            <p:ph type="title"/>
          </p:nvPr>
        </p:nvSpPr>
        <p:spPr>
          <a:xfrm>
            <a:off x="251520" y="457200"/>
            <a:ext cx="8640960" cy="5955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up similar dialogue about your </a:t>
            </a:r>
            <a:r>
              <a:rPr lang="ru-RU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family:</a:t>
            </a:r>
            <a:endParaRPr lang="ru-RU" sz="27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family large?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our family is a large one. There are 5 of us. I have got a mother, a father, and two brothers.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your brothers younger than you?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they are both older.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the youngest child in the family.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everybody has a pet I believe?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 yes!</a:t>
            </a:r>
            <a:endParaRPr lang="ru-RU" altLang="en-US" sz="2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6" name="Picture 2" descr="Курс: 853. ХИМИЯ. Костюк Ирина Владимировн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412875"/>
            <a:ext cx="3168650" cy="4506913"/>
          </a:xfr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3"/>
          <p:cNvSpPr>
            <a:spLocks noChangeArrowheads="1"/>
          </p:cNvSpPr>
          <p:nvPr/>
        </p:nvSpPr>
        <p:spPr bwMode="auto">
          <a:xfrm>
            <a:off x="3295650" y="2205038"/>
            <a:ext cx="566896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ru-RU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 and friendly.</a:t>
            </a:r>
            <a:r>
              <a:rPr lang="ru-RU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endParaRPr lang="en-US" altLang="ru-RU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Educates,consolidates,protects.                                                     </a:t>
            </a:r>
            <a:endParaRPr lang="ru-RU" altLang="ru-RU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cherished each.                                                     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Parents.</a:t>
            </a:r>
            <a:endParaRPr lang="ru-RU" altLang="ru-RU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468313" y="260350"/>
            <a:ext cx="5543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Cinquain. </a:t>
            </a:r>
            <a:endParaRPr lang="ru-RU" altLang="en-US" sz="36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80" name="Picture 10" descr="http://www.spas-news.ru/wp-content/uploads/2011/02/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30448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1075"/>
            <a:ext cx="8686800" cy="509905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old are you?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family large? How many are you in your family?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got any brothers or sisters?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parents? Where do they work?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 have your parents been married?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they have much in common?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spend a lot of time with your family?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sort of things do you do together?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go out with your parents?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describe your mother (father, sister, brother, friend)?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304800" y="188913"/>
            <a:ext cx="87582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your classmates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your families</a:t>
            </a:r>
            <a:r>
              <a:rPr lang="en-GB" alt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en-US" sz="28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1075"/>
            <a:ext cx="8686800" cy="509905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My mother’s sister is my … and her brother is my …</a:t>
            </a:r>
          </a:p>
          <a:p>
            <a:pPr>
              <a:defRPr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My wife’s mother is my … and her father is my …</a:t>
            </a:r>
          </a:p>
          <a:p>
            <a:pPr>
              <a:defRPr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My wife’s sister is my … and my wife’s brother is my …</a:t>
            </a:r>
          </a:p>
          <a:p>
            <a:pPr>
              <a:defRPr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My uncle’s son is my … and my aunt’s daughter is my … too.</a:t>
            </a:r>
          </a:p>
          <a:p>
            <a:pPr>
              <a:defRPr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My mother has a sister, her son is my mother’s …</a:t>
            </a:r>
          </a:p>
          <a:p>
            <a:pPr>
              <a:defRPr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My father has a brother, his daughter is my father’s …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304800" y="188913"/>
            <a:ext cx="87582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in the missing words:</a:t>
            </a:r>
            <a:endParaRPr lang="ru-RU" altLang="en-US" sz="36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 noChangeAspect="1"/>
          </p:cNvGrpSpPr>
          <p:nvPr/>
        </p:nvGrpSpPr>
        <p:grpSpPr bwMode="auto">
          <a:xfrm>
            <a:off x="839788" y="1068388"/>
            <a:ext cx="7416800" cy="5178425"/>
            <a:chOff x="2202" y="2646"/>
            <a:chExt cx="7200" cy="4320"/>
          </a:xfrm>
        </p:grpSpPr>
        <p:sp>
          <p:nvSpPr>
            <p:cNvPr id="27661" name="AutoShape 24"/>
            <p:cNvSpPr>
              <a:spLocks noChangeAspect="1" noChangeArrowheads="1"/>
            </p:cNvSpPr>
            <p:nvPr/>
          </p:nvSpPr>
          <p:spPr bwMode="auto">
            <a:xfrm>
              <a:off x="2202" y="2646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662" name="Line 25"/>
            <p:cNvSpPr>
              <a:spLocks noChangeShapeType="1"/>
            </p:cNvSpPr>
            <p:nvPr/>
          </p:nvSpPr>
          <p:spPr bwMode="auto">
            <a:xfrm flipV="1">
              <a:off x="6211" y="3343"/>
              <a:ext cx="706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26"/>
            <p:cNvSpPr>
              <a:spLocks noChangeShapeType="1"/>
            </p:cNvSpPr>
            <p:nvPr/>
          </p:nvSpPr>
          <p:spPr bwMode="auto">
            <a:xfrm flipV="1">
              <a:off x="3783" y="4445"/>
              <a:ext cx="651" cy="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27"/>
            <p:cNvSpPr>
              <a:spLocks noChangeShapeType="1"/>
            </p:cNvSpPr>
            <p:nvPr/>
          </p:nvSpPr>
          <p:spPr bwMode="auto">
            <a:xfrm>
              <a:off x="6353" y="4736"/>
              <a:ext cx="988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28"/>
            <p:cNvSpPr>
              <a:spLocks noChangeShapeType="1"/>
            </p:cNvSpPr>
            <p:nvPr/>
          </p:nvSpPr>
          <p:spPr bwMode="auto">
            <a:xfrm>
              <a:off x="5964" y="4806"/>
              <a:ext cx="883" cy="10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37"/>
            <p:cNvSpPr>
              <a:spLocks noChangeShapeType="1"/>
            </p:cNvSpPr>
            <p:nvPr/>
          </p:nvSpPr>
          <p:spPr bwMode="auto">
            <a:xfrm flipH="1">
              <a:off x="6663" y="4111"/>
              <a:ext cx="703" cy="2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39"/>
            <p:cNvSpPr>
              <a:spLocks noChangeShapeType="1"/>
            </p:cNvSpPr>
            <p:nvPr/>
          </p:nvSpPr>
          <p:spPr bwMode="auto">
            <a:xfrm flipH="1">
              <a:off x="4302" y="4736"/>
              <a:ext cx="684" cy="9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40"/>
            <p:cNvSpPr>
              <a:spLocks noChangeShapeType="1"/>
            </p:cNvSpPr>
            <p:nvPr/>
          </p:nvSpPr>
          <p:spPr bwMode="auto">
            <a:xfrm flipH="1" flipV="1">
              <a:off x="4235" y="3343"/>
              <a:ext cx="565" cy="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41"/>
            <p:cNvSpPr>
              <a:spLocks noChangeShapeType="1"/>
            </p:cNvSpPr>
            <p:nvPr/>
          </p:nvSpPr>
          <p:spPr bwMode="auto">
            <a:xfrm flipV="1">
              <a:off x="5599" y="3500"/>
              <a:ext cx="127" cy="5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522" name="Text Box 42"/>
          <p:cNvSpPr txBox="1">
            <a:spLocks noChangeArrowheads="1"/>
          </p:cNvSpPr>
          <p:nvPr/>
        </p:nvSpPr>
        <p:spPr bwMode="auto">
          <a:xfrm>
            <a:off x="323850" y="250825"/>
            <a:ext cx="722788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Claster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name as many words as you know.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028950" y="2724150"/>
            <a:ext cx="2690813" cy="1033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650" y="1258888"/>
            <a:ext cx="23844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 </a:t>
            </a:r>
            <a:r>
              <a:rPr lang="en-US" sz="2400" dirty="0"/>
              <a:t>grandparents</a:t>
            </a:r>
            <a:endParaRPr lang="ru-RU" sz="24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27088" y="3384550"/>
            <a:ext cx="1830387" cy="854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400" dirty="0"/>
              <a:t> </a:t>
            </a:r>
            <a:endParaRPr lang="ru-RU" sz="2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57763" y="4735513"/>
            <a:ext cx="213518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400" dirty="0"/>
              <a:t> </a:t>
            </a:r>
            <a:endParaRPr lang="ru-RU" sz="24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59500" y="3505200"/>
            <a:ext cx="194151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/>
              <a:t> </a:t>
            </a:r>
            <a:endParaRPr lang="ru-RU" sz="24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22988" y="2366963"/>
            <a:ext cx="21939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/>
              <a:t> </a:t>
            </a:r>
            <a:endParaRPr lang="ru-RU" sz="24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738813" y="1341438"/>
            <a:ext cx="2001837" cy="684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400" dirty="0"/>
              <a:t> relatives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62350" y="1177925"/>
            <a:ext cx="18161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 </a:t>
            </a:r>
            <a:r>
              <a:rPr lang="en-US" sz="2400" dirty="0"/>
              <a:t> parents</a:t>
            </a:r>
            <a:endParaRPr lang="ru-RU" sz="2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03350" y="4654550"/>
            <a:ext cx="1782763" cy="822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/>
              <a:t> </a:t>
            </a:r>
            <a:endParaRPr lang="ru-RU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урока:  комбинированный по теме « Семья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Урок изучения новых 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знаний.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Цели урока: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975"/>
            <a:ext cx="8686800" cy="5400675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Обучающие: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обобщить знания лексики по теме “Моя семья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лексико-грамматический материал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possessive case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устной и письменной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тренировать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аудирования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умения высказывать свое мнение по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навыки монологической и диалогической речи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в речи лексический и грамматический запас, расширить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 стране изучаемого языка.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Развивающие: развитие критического мышления, развитие творческих способностей, расширение кругозора, развитие памяти  и сообразительности.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Воспитательные: </a:t>
            </a:r>
            <a:r>
              <a:rPr lang="ru-RU" sz="1800" dirty="0"/>
              <a:t> 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 уважение к родителям 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семье; пробудить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изучению иностранного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языка; формирование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активности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 создание условий для формирования  способности к критическому мышлению, формирование потребности и способности к сотрудничеству и взаимопомощи в группе.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Технология:  элементы технологии критического мышления.</a:t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Оборудование: презентации: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Family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»,текст для чтения,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таблицы.</a:t>
            </a:r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Find the theme of our lesson </a:t>
            </a: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a sentence among these words: </a:t>
            </a: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map, a </a:t>
            </a:r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globus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,a computer, a family, a country.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encrypted-tbn2.gstatic.com/images?q=tbn:ANd9GcTRqFaIJvsp32W3ALcqYstAvLy2NfgAopNucZv2gjilU1a_Vf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5761037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Прямоугольник 1"/>
          <p:cNvSpPr>
            <a:spLocks noChangeArrowheads="1"/>
          </p:cNvSpPr>
          <p:nvPr/>
        </p:nvSpPr>
        <p:spPr bwMode="auto">
          <a:xfrm>
            <a:off x="900113" y="476250"/>
            <a:ext cx="7056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FFFF00"/>
                </a:solidFill>
              </a:rPr>
              <a:t>H/t: Make your own family tree!</a:t>
            </a:r>
          </a:p>
        </p:txBody>
      </p:sp>
    </p:spTree>
  </p:cSld>
  <p:clrMapOvr>
    <a:masterClrMapping/>
  </p:clrMapOvr>
  <p:transition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684213" y="404813"/>
            <a:ext cx="79200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rgbClr val="FFFF00"/>
                </a:solidFill>
                <a:latin typeface="Arial" panose="020B0604020202020204" pitchFamily="34" charset="0"/>
              </a:rPr>
              <a:t>The lesson is over</a:t>
            </a:r>
            <a:r>
              <a:rPr lang="ru-RU" altLang="en-US" sz="4000" b="1">
                <a:solidFill>
                  <a:srgbClr val="FFFF00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4000" b="1">
                <a:solidFill>
                  <a:srgbClr val="FFFF00"/>
                </a:solidFill>
                <a:latin typeface="Arial" panose="020B0604020202020204" pitchFamily="34" charset="0"/>
              </a:rPr>
              <a:t>Goodbye</a:t>
            </a:r>
            <a:r>
              <a:rPr lang="ru-RU" altLang="en-US" sz="4000" b="1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30723" name="Picture 2" descr="https://encrypted-tbn3.gstatic.com/images?q=tbn:ANd9GcTNAgk98bKL0xZo7doVnN9fBq66XUnyCAx7xLA3Tp93ADfYwV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205038"/>
            <a:ext cx="331311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 noChangeAspect="1"/>
          </p:cNvGrpSpPr>
          <p:nvPr/>
        </p:nvGrpSpPr>
        <p:grpSpPr bwMode="auto">
          <a:xfrm>
            <a:off x="839788" y="1068388"/>
            <a:ext cx="7416800" cy="5178425"/>
            <a:chOff x="2202" y="2646"/>
            <a:chExt cx="7200" cy="4320"/>
          </a:xfrm>
        </p:grpSpPr>
        <p:sp>
          <p:nvSpPr>
            <p:cNvPr id="10253" name="AutoShape 24"/>
            <p:cNvSpPr>
              <a:spLocks noChangeAspect="1" noChangeArrowheads="1"/>
            </p:cNvSpPr>
            <p:nvPr/>
          </p:nvSpPr>
          <p:spPr bwMode="auto">
            <a:xfrm>
              <a:off x="2202" y="2646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254" name="Line 25"/>
            <p:cNvSpPr>
              <a:spLocks noChangeShapeType="1"/>
            </p:cNvSpPr>
            <p:nvPr/>
          </p:nvSpPr>
          <p:spPr bwMode="auto">
            <a:xfrm flipV="1">
              <a:off x="6211" y="3343"/>
              <a:ext cx="706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26"/>
            <p:cNvSpPr>
              <a:spLocks noChangeShapeType="1"/>
            </p:cNvSpPr>
            <p:nvPr/>
          </p:nvSpPr>
          <p:spPr bwMode="auto">
            <a:xfrm flipV="1">
              <a:off x="3783" y="4445"/>
              <a:ext cx="651" cy="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27"/>
            <p:cNvSpPr>
              <a:spLocks noChangeShapeType="1"/>
            </p:cNvSpPr>
            <p:nvPr/>
          </p:nvSpPr>
          <p:spPr bwMode="auto">
            <a:xfrm>
              <a:off x="6353" y="4736"/>
              <a:ext cx="988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28"/>
            <p:cNvSpPr>
              <a:spLocks noChangeShapeType="1"/>
            </p:cNvSpPr>
            <p:nvPr/>
          </p:nvSpPr>
          <p:spPr bwMode="auto">
            <a:xfrm>
              <a:off x="5964" y="4806"/>
              <a:ext cx="883" cy="10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37"/>
            <p:cNvSpPr>
              <a:spLocks noChangeShapeType="1"/>
            </p:cNvSpPr>
            <p:nvPr/>
          </p:nvSpPr>
          <p:spPr bwMode="auto">
            <a:xfrm flipH="1">
              <a:off x="6663" y="4111"/>
              <a:ext cx="703" cy="2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39"/>
            <p:cNvSpPr>
              <a:spLocks noChangeShapeType="1"/>
            </p:cNvSpPr>
            <p:nvPr/>
          </p:nvSpPr>
          <p:spPr bwMode="auto">
            <a:xfrm flipH="1">
              <a:off x="4302" y="4736"/>
              <a:ext cx="684" cy="9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40"/>
            <p:cNvSpPr>
              <a:spLocks noChangeShapeType="1"/>
            </p:cNvSpPr>
            <p:nvPr/>
          </p:nvSpPr>
          <p:spPr bwMode="auto">
            <a:xfrm flipH="1" flipV="1">
              <a:off x="4235" y="3343"/>
              <a:ext cx="565" cy="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41"/>
            <p:cNvSpPr>
              <a:spLocks noChangeShapeType="1"/>
            </p:cNvSpPr>
            <p:nvPr/>
          </p:nvSpPr>
          <p:spPr bwMode="auto">
            <a:xfrm flipV="1">
              <a:off x="5599" y="3500"/>
              <a:ext cx="127" cy="5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522" name="Text Box 42"/>
          <p:cNvSpPr txBox="1">
            <a:spLocks noChangeArrowheads="1"/>
          </p:cNvSpPr>
          <p:nvPr/>
        </p:nvSpPr>
        <p:spPr bwMode="auto">
          <a:xfrm>
            <a:off x="323850" y="250825"/>
            <a:ext cx="722788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</a:t>
            </a:r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claster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994025" y="2708275"/>
            <a:ext cx="2690813" cy="1033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650" y="1258888"/>
            <a:ext cx="23844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 </a:t>
            </a:r>
            <a:r>
              <a:rPr lang="en-US" sz="2400" dirty="0"/>
              <a:t>grandparents</a:t>
            </a:r>
            <a:endParaRPr lang="ru-RU" sz="24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27088" y="3384550"/>
            <a:ext cx="1830387" cy="854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400" dirty="0"/>
              <a:t> </a:t>
            </a:r>
            <a:endParaRPr lang="ru-RU" sz="2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57763" y="4735513"/>
            <a:ext cx="213518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400" dirty="0"/>
              <a:t> </a:t>
            </a:r>
            <a:endParaRPr lang="ru-RU" sz="24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59500" y="3505200"/>
            <a:ext cx="194151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/>
              <a:t> </a:t>
            </a:r>
            <a:endParaRPr lang="ru-RU" sz="24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22988" y="2366963"/>
            <a:ext cx="21939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/>
              <a:t> </a:t>
            </a:r>
            <a:endParaRPr lang="ru-RU" sz="24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738813" y="1341438"/>
            <a:ext cx="2001837" cy="684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400" dirty="0"/>
              <a:t> relatives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62350" y="1177925"/>
            <a:ext cx="18161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 </a:t>
            </a:r>
            <a:r>
              <a:rPr lang="en-US" sz="2400" dirty="0"/>
              <a:t> parents</a:t>
            </a:r>
            <a:endParaRPr lang="ru-RU" sz="2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03350" y="4654550"/>
            <a:ext cx="1782763" cy="822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/>
              <a:t> </a:t>
            </a:r>
            <a:endParaRPr lang="ru-RU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500188" y="166688"/>
            <a:ext cx="5572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4800" b="1">
                <a:solidFill>
                  <a:srgbClr val="FFFF00"/>
                </a:solidFill>
                <a:latin typeface="Comic Sans MS" panose="030F0702030302020204" pitchFamily="66" charset="0"/>
              </a:rPr>
              <a:t>Family members:</a:t>
            </a:r>
            <a:endParaRPr lang="ru-RU" altLang="ru-RU" sz="4800" b="1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57188" y="1285875"/>
            <a:ext cx="58578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Grandfather</a:t>
            </a:r>
            <a:r>
              <a:rPr lang="ru-RU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  - дедушка</a:t>
            </a:r>
            <a:endParaRPr lang="en-US" altLang="ru-RU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Grandmother  - </a:t>
            </a:r>
            <a:r>
              <a:rPr lang="ru-RU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бабушка</a:t>
            </a:r>
            <a:r>
              <a:rPr lang="en-US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Father</a:t>
            </a:r>
            <a:r>
              <a:rPr lang="ru-RU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 – папа</a:t>
            </a:r>
            <a:endParaRPr lang="en-US" altLang="ru-RU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Mother</a:t>
            </a:r>
            <a:r>
              <a:rPr lang="ru-RU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 - мама</a:t>
            </a:r>
            <a:endParaRPr lang="en-US" altLang="ru-RU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Brother</a:t>
            </a:r>
            <a:r>
              <a:rPr lang="ru-RU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 - брат</a:t>
            </a:r>
            <a:endParaRPr lang="en-US" altLang="ru-RU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Sister</a:t>
            </a:r>
            <a:r>
              <a:rPr lang="ru-RU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 - сестра</a:t>
            </a:r>
            <a:endParaRPr lang="en-US" altLang="ru-RU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Son</a:t>
            </a:r>
            <a:r>
              <a:rPr lang="ru-RU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 - сын</a:t>
            </a:r>
            <a:endParaRPr lang="en-US" altLang="ru-RU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Daughter</a:t>
            </a:r>
            <a:r>
              <a:rPr lang="ru-RU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 - дочь</a:t>
            </a:r>
            <a:endParaRPr lang="en-US" altLang="ru-RU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Uncle</a:t>
            </a:r>
            <a:r>
              <a:rPr lang="ru-RU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 - дядя</a:t>
            </a:r>
            <a:endParaRPr lang="en-US" altLang="ru-RU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Aunt</a:t>
            </a:r>
            <a:r>
              <a:rPr lang="ru-RU" altLang="ru-RU" b="1">
                <a:solidFill>
                  <a:schemeClr val="bg1"/>
                </a:solidFill>
                <a:latin typeface="Comic Sans MS" panose="030F0702030302020204" pitchFamily="66" charset="0"/>
              </a:rPr>
              <a:t> - тетя</a:t>
            </a:r>
            <a:endParaRPr lang="en-US" altLang="ru-RU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292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6700"/>
            <a:ext cx="155257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3" y="2332038"/>
            <a:ext cx="5011737" cy="444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164013" y="1714500"/>
            <a:ext cx="4745037" cy="9223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5400" b="1">
                <a:solidFill>
                  <a:srgbClr val="FFFF00"/>
                </a:solidFill>
                <a:latin typeface="Comic Sans MS" panose="030F0702030302020204" pitchFamily="66" charset="0"/>
              </a:rPr>
              <a:t>Age -</a:t>
            </a:r>
            <a:r>
              <a:rPr lang="ru-RU" altLang="ru-RU" sz="5400" b="1">
                <a:solidFill>
                  <a:srgbClr val="FFFF00"/>
                </a:solidFill>
                <a:latin typeface="Comic Sans MS" panose="030F0702030302020204" pitchFamily="66" charset="0"/>
              </a:rPr>
              <a:t>возраст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64013" y="3119438"/>
            <a:ext cx="483711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4400" b="1">
                <a:solidFill>
                  <a:schemeClr val="bg1"/>
                </a:solidFill>
                <a:latin typeface="Comic Sans MS" panose="030F0702030302020204" pitchFamily="66" charset="0"/>
              </a:rPr>
              <a:t>How old are you?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ru-RU" sz="44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4400" b="1">
                <a:solidFill>
                  <a:schemeClr val="bg1"/>
                </a:solidFill>
                <a:latin typeface="Comic Sans MS" panose="030F0702030302020204" pitchFamily="66" charset="0"/>
              </a:rPr>
              <a:t>I am …</a:t>
            </a:r>
            <a:endParaRPr lang="ru-RU" altLang="ru-RU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31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265238"/>
            <a:ext cx="3614738" cy="5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http://im3-tub-kz.yandex.net/i?id=192357906-69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936625"/>
            <a:ext cx="1368425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714375" y="357188"/>
            <a:ext cx="7572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4400" b="1">
                <a:solidFill>
                  <a:srgbClr val="FFFF00"/>
                </a:solidFill>
                <a:latin typeface="Comic Sans MS" panose="030F0702030302020204" pitchFamily="66" charset="0"/>
              </a:rPr>
              <a:t>Numerals-</a:t>
            </a:r>
            <a:r>
              <a:rPr lang="ru-RU" altLang="ru-RU" sz="4400" b="1">
                <a:solidFill>
                  <a:srgbClr val="FFFF00"/>
                </a:solidFill>
                <a:latin typeface="Comic Sans MS" panose="030F0702030302020204" pitchFamily="66" charset="0"/>
              </a:rPr>
              <a:t> числительные</a:t>
            </a:r>
            <a:r>
              <a:rPr lang="en-US" altLang="ru-RU" sz="44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endParaRPr lang="ru-RU" altLang="ru-RU" sz="4400" b="1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" y="1571625"/>
            <a:ext cx="257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twenty</a:t>
            </a:r>
            <a:endParaRPr lang="ru-RU" alt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2428875"/>
            <a:ext cx="2428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thirty</a:t>
            </a:r>
            <a:endParaRPr lang="ru-RU" alt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1663" y="3357563"/>
            <a:ext cx="257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forty</a:t>
            </a:r>
            <a:endParaRPr lang="ru-RU" alt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4357688"/>
            <a:ext cx="1500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fifty</a:t>
            </a:r>
            <a:endParaRPr lang="ru-RU" alt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5286375"/>
            <a:ext cx="3000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sixty</a:t>
            </a:r>
            <a:endParaRPr lang="ru-RU" alt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29188" y="1571625"/>
            <a:ext cx="2214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seventy</a:t>
            </a:r>
            <a:endParaRPr lang="ru-RU" alt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35538" y="2428875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eighty</a:t>
            </a:r>
            <a:endParaRPr lang="ru-RU" alt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29188" y="3214688"/>
            <a:ext cx="2214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ninety</a:t>
            </a:r>
            <a:endParaRPr lang="ru-RU" alt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29188" y="4214813"/>
            <a:ext cx="257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hundred</a:t>
            </a:r>
            <a:endParaRPr lang="ru-RU" alt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29188" y="5214938"/>
            <a:ext cx="2857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thousand</a:t>
            </a:r>
            <a:endParaRPr lang="ru-RU" alt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49" name="Прямоугольник 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63" y="1254125"/>
            <a:ext cx="17446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Прямоугольник 1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2176463"/>
            <a:ext cx="1744663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Прямоугольник 1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3108325"/>
            <a:ext cx="1744663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Прямоугольник 1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4035425"/>
            <a:ext cx="1744663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Прямоугольник 17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4962525"/>
            <a:ext cx="1744663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Прямоугольник 18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1249363"/>
            <a:ext cx="17430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Прямоугольник 19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2103438"/>
            <a:ext cx="17430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6" name="Прямоугольник 20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2962275"/>
            <a:ext cx="17430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Прямоугольник 21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88" y="3822700"/>
            <a:ext cx="21272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8" name="Прямоугольник 22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4821238"/>
            <a:ext cx="2535237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11188" y="404813"/>
            <a:ext cx="82153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b="1" u="sng" dirty="0" smtClean="0">
                <a:solidFill>
                  <a:srgbClr val="FFFF00"/>
                </a:solidFill>
                <a:latin typeface="Comic Sans MS" pitchFamily="66" charset="0"/>
              </a:rPr>
              <a:t>Possessive case </a:t>
            </a:r>
            <a:r>
              <a:rPr lang="ru-RU" altLang="ru-RU" sz="4000" dirty="0" smtClean="0">
                <a:solidFill>
                  <a:srgbClr val="FFFF00"/>
                </a:solidFill>
                <a:latin typeface="Comic Sans MS" pitchFamily="66" charset="0"/>
              </a:rPr>
              <a:t>– </a:t>
            </a:r>
            <a:r>
              <a:rPr lang="ru-RU" alt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Притяжательный падеж имен существительных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2500313"/>
            <a:ext cx="892968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dirty="0" smtClean="0">
                <a:solidFill>
                  <a:srgbClr val="C00000"/>
                </a:solidFill>
                <a:latin typeface="Comic Sans MS" pitchFamily="66" charset="0"/>
              </a:rPr>
              <a:t>Ann is Mike`s mother.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Анна – мама (чья?) Майка</a:t>
            </a:r>
            <a:r>
              <a:rPr lang="ru-RU" altLang="ru-RU" sz="40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4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4000" dirty="0" smtClean="0">
                <a:solidFill>
                  <a:srgbClr val="C00000"/>
                </a:solidFill>
                <a:latin typeface="Comic Sans MS" pitchFamily="66" charset="0"/>
              </a:rPr>
              <a:t>My brothers` names are Tom and David.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Имена (чьи?) моих братьев – Том и Давид.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традиционная казахская семь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5472112" cy="42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619250" y="260350"/>
            <a:ext cx="5616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4400" b="1">
                <a:solidFill>
                  <a:srgbClr val="FFFF00"/>
                </a:solidFill>
                <a:latin typeface="Comic Sans MS" panose="030F0702030302020204" pitchFamily="66" charset="0"/>
              </a:rPr>
              <a:t>Meet my family</a:t>
            </a:r>
            <a:endParaRPr lang="ru-RU" altLang="ru-RU" sz="4400" b="1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981075"/>
            <a:ext cx="8812212" cy="509905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is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Aigul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18. I was born in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Astana.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neither tall nor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short. My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 say that I am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pretty.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hair is fair and short. My face is oval, my nose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short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turned-up. My eyes are large and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brown.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to dress well. I try to buy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clothes which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in fashion. I am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polite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girl. I try to be a kind,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honest and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person. I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at the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college.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to notice that I am good at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subjects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like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Biology and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of all.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I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to read English books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learn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poems and songs.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fond of music too. I like to listen to music and collect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 singers.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consists of my parents, my sister and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We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in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Pavlodar,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Chokina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street. I can say that our family is small, and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love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other very much.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My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mother's name is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Gulnara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Zhumataevna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37. She is a teacher.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very nice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woman. My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father's name is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Ardakovich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He is 40.He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driver.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sure he is a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skilled driver.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father is a very clever and kind man. I can always turn to him with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troubles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small sister. Her name is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Aliya. She is 12.I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to take care of her.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we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funny stories, sometimes I go for a walk with my sister.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Aliya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painting.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spends a lot of free time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painting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trees, streets, flowers and animals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All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 of our family have their own hobbies. But we like to spend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weekend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together. We go to the forest. In summer we pick up berries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mushrooms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winter we prefer to be closer to nature and spend some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country. We have a small comfortable house and a nice garden near it.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304800" y="188913"/>
            <a:ext cx="8758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text and translate.</a:t>
            </a:r>
            <a:endParaRPr lang="ru-RU" altLang="en-US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0080FF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0080FF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1250</Words>
  <Application>Microsoft Office PowerPoint</Application>
  <PresentationFormat>On-screen Show (4:3)</PresentationFormat>
  <Paragraphs>151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Franklin Gothic Medium</vt:lpstr>
      <vt:lpstr>Franklin Gothic Book</vt:lpstr>
      <vt:lpstr>Wingdings 2</vt:lpstr>
      <vt:lpstr>Calibri</vt:lpstr>
      <vt:lpstr>Curlz MT</vt:lpstr>
      <vt:lpstr>Gautami</vt:lpstr>
      <vt:lpstr>Times New Roman</vt:lpstr>
      <vt:lpstr>Comic Sans MS</vt:lpstr>
      <vt:lpstr>TimesNewRoman,Bold</vt:lpstr>
      <vt:lpstr>Трек</vt:lpstr>
      <vt:lpstr>PowerPoint Presentation</vt:lpstr>
      <vt:lpstr>Тип урока:  комбинированный по теме « Семья». Урок изучения новых знаний.   Цели урока: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Insert  </vt:lpstr>
      <vt:lpstr>PowerPoint Presentation</vt:lpstr>
      <vt:lpstr>PowerPoint Presentation</vt:lpstr>
      <vt:lpstr>PowerPoint Presentation</vt:lpstr>
      <vt:lpstr>PowerPoint Presentation</vt:lpstr>
      <vt:lpstr>Make up similar dialogue about your  family: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family</dc:title>
  <dc:creator>COMP</dc:creator>
  <cp:lastModifiedBy>pptforschool.ru</cp:lastModifiedBy>
  <cp:revision>66</cp:revision>
  <dcterms:created xsi:type="dcterms:W3CDTF">2008-12-10T12:26:14Z</dcterms:created>
  <dcterms:modified xsi:type="dcterms:W3CDTF">2018-01-20T09:38:02Z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0008007e1e000000000001024140</vt:lpwstr>
  </property>
</Properties>
</file>