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923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842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026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3380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61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5681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4055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56249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9912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B106E36-FD25-4E2D-B0AA-010F637433A0}" type="datetimeFigureOut">
              <a:rPr lang="ru-RU" smtClean="0"/>
              <a:pPr/>
              <a:t>24.01.2018</a:t>
            </a:fld>
            <a:endParaRPr lang="ru-R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57373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06E36-FD25-4E2D-B0AA-010F637433A0}" type="datetimeFigureOut">
              <a:rPr lang="ru-RU" smtClean="0"/>
              <a:pPr/>
              <a:t>24.01.2018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80084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B106E36-FD25-4E2D-B0AA-010F637433A0}" type="datetimeFigureOut">
              <a:rPr lang="ru-RU" smtClean="0"/>
              <a:pPr/>
              <a:t>24.01.2018</a:t>
            </a:fld>
            <a:endParaRPr lang="ru-R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25C68B6-61C2-468F-89AB-4B9F7531AA68}" type="slidenum">
              <a:rPr lang="ru-RU" smtClean="0"/>
              <a:pPr/>
              <a:t>‹#›</a:t>
            </a:fld>
            <a:endParaRPr lang="ru-R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787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54128" cy="83099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n-US" sz="4800" b="1" dirty="0" smtClean="0">
                <a:ln w="12700">
                  <a:solidFill>
                    <a:schemeClr val="bg1"/>
                  </a:solidFill>
                  <a:prstDash val="solid"/>
                </a:ln>
                <a:solidFill>
                  <a:schemeClr val="bg1"/>
                </a:solidFill>
                <a:effectLst>
                  <a:outerShdw blurRad="41275" dist="20320" dir="1800000" algn="tl" rotWithShape="0">
                    <a:srgbClr val="000000">
                      <a:alpha val="40000"/>
                    </a:srgbClr>
                  </a:outerShdw>
                </a:effectLst>
                <a:latin typeface="Arno Pro" pitchFamily="18" charset="0"/>
              </a:rPr>
              <a:t>Conflicts</a:t>
            </a:r>
            <a:endParaRPr lang="ru-RU" sz="4800" b="1" dirty="0">
              <a:ln w="12700">
                <a:solidFill>
                  <a:schemeClr val="bg1"/>
                </a:solidFill>
                <a:prstDash val="solid"/>
              </a:ln>
              <a:solidFill>
                <a:schemeClr val="bg1"/>
              </a:solidFill>
              <a:effectLst>
                <a:outerShdw blurRad="41275" dist="20320" dir="1800000" algn="tl" rotWithShape="0">
                  <a:srgbClr val="000000">
                    <a:alpha val="40000"/>
                  </a:srgbClr>
                </a:outerShdw>
              </a:effectLst>
              <a:latin typeface="Arno Pro"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484784"/>
            <a:ext cx="6336508" cy="427936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214290"/>
            <a:ext cx="8715436" cy="5262979"/>
          </a:xfrm>
          <a:prstGeom prst="rect">
            <a:avLst/>
          </a:prstGeom>
          <a:noFill/>
        </p:spPr>
        <p:txBody>
          <a:bodyPr wrap="square" rtlCol="0">
            <a:spAutoFit/>
          </a:bodyPr>
          <a:lstStyle/>
          <a:p>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The social processes can broadly be divided into two categories. One is associative social process and the other is dissociative social process.</a:t>
            </a:r>
          </a:p>
          <a:p>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The process that make special contribution towards social differentiation, antagonism and division are called dissociative processes. Conflict, competition and mutual opposition are included in dissociative processes.</a:t>
            </a:r>
          </a:p>
          <a:p>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Like co-operation conflict is also regarded as a basic action. In this context A.W. Small says that conflict is the fundamental form of opposition oriented relationship and dissociative interaction. Karl Marx, George </a:t>
            </a:r>
            <a:r>
              <a:rPr lang="en-US" sz="2400" b="1" dirty="0" err="1"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Simmel</a:t>
            </a:r>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 </a:t>
            </a:r>
            <a:r>
              <a:rPr lang="en-US" sz="2400" b="1" dirty="0" err="1"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Rulf</a:t>
            </a:r>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 </a:t>
            </a:r>
            <a:r>
              <a:rPr lang="en-US" sz="2400" b="1" dirty="0" err="1"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Dahrendorf</a:t>
            </a:r>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  have </a:t>
            </a:r>
            <a:r>
              <a:rPr lang="en-US" sz="2400" b="1" dirty="0" err="1"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analysed</a:t>
            </a:r>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 the role of conflict in social structure.</a:t>
            </a:r>
          </a:p>
          <a:p>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A.W. Green says that “Conflict is the deliberate attempt to oppose, resist or force the will of another or others.”</a:t>
            </a:r>
            <a:endParaRPr lang="en-US" sz="24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6929486" cy="1077218"/>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Characteristics of Conflict</a:t>
            </a:r>
          </a:p>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1. Universal Process</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3" name="TextBox 2"/>
          <p:cNvSpPr txBox="1"/>
          <p:nvPr/>
        </p:nvSpPr>
        <p:spPr>
          <a:xfrm>
            <a:off x="142844" y="1142984"/>
            <a:ext cx="8786874" cy="1815882"/>
          </a:xfrm>
          <a:prstGeom prst="rect">
            <a:avLst/>
          </a:prstGeom>
          <a:noFill/>
        </p:spPr>
        <p:txBody>
          <a:bodyPr wrap="square" rtlCol="0">
            <a:spAutoFit/>
          </a:bodyPr>
          <a:lstStyle/>
          <a:p>
            <a:pPr fontAlgn="base"/>
            <a:r>
              <a:rPr lang="en-US" sz="28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Conflict is universal process. It is found everywhere and at all times. It exists in each and every part of human society. In some societies conflict may be very acute while in some other societies it is very mild.</a:t>
            </a:r>
            <a:endParaRPr lang="ru-RU" sz="28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pic>
        <p:nvPicPr>
          <p:cNvPr id="4" name="Рисунок 3" descr="Conflict-Management-Training4.jpg"/>
          <p:cNvPicPr>
            <a:picLocks noChangeAspect="1"/>
          </p:cNvPicPr>
          <p:nvPr/>
        </p:nvPicPr>
        <p:blipFill>
          <a:blip r:embed="rId2"/>
          <a:stretch>
            <a:fillRect/>
          </a:stretch>
        </p:blipFill>
        <p:spPr>
          <a:xfrm>
            <a:off x="2357422" y="2928934"/>
            <a:ext cx="4714908" cy="37249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4786346" cy="584775"/>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2. Conscious Process</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3" name="TextBox 2"/>
          <p:cNvSpPr txBox="1"/>
          <p:nvPr/>
        </p:nvSpPr>
        <p:spPr>
          <a:xfrm>
            <a:off x="142844" y="714356"/>
            <a:ext cx="8786874" cy="1384995"/>
          </a:xfrm>
          <a:prstGeom prst="rect">
            <a:avLst/>
          </a:prstGeom>
          <a:noFill/>
        </p:spPr>
        <p:txBody>
          <a:bodyPr wrap="square" rtlCol="0">
            <a:spAutoFit/>
          </a:bodyPr>
          <a:lstStyle/>
          <a:p>
            <a:r>
              <a:rPr lang="en-US" sz="28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Individuals or groups who are involved in conflict are aware of the fact that they are conflicting. The attention of every individual is fixed on his rival rather than on reward.</a:t>
            </a:r>
            <a:endParaRPr lang="ru-RU" sz="28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pic>
        <p:nvPicPr>
          <p:cNvPr id="4" name="Рисунок 3" descr="6a00d8341c500653ef0120a5c3cffd970c.jpg"/>
          <p:cNvPicPr>
            <a:picLocks noChangeAspect="1"/>
          </p:cNvPicPr>
          <p:nvPr/>
        </p:nvPicPr>
        <p:blipFill>
          <a:blip r:embed="rId2"/>
          <a:stretch>
            <a:fillRect/>
          </a:stretch>
        </p:blipFill>
        <p:spPr>
          <a:xfrm>
            <a:off x="2000232" y="2357430"/>
            <a:ext cx="5000660" cy="35671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4286280" cy="584775"/>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3. Personal Activity</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3" name="TextBox 2"/>
          <p:cNvSpPr txBox="1"/>
          <p:nvPr/>
        </p:nvSpPr>
        <p:spPr>
          <a:xfrm>
            <a:off x="142844" y="714356"/>
            <a:ext cx="8786874" cy="1200329"/>
          </a:xfrm>
          <a:prstGeom prst="rect">
            <a:avLst/>
          </a:prstGeom>
          <a:noFill/>
        </p:spPr>
        <p:txBody>
          <a:bodyPr wrap="square" rtlCol="0">
            <a:spAutoFit/>
          </a:bodyPr>
          <a:lstStyle/>
          <a:p>
            <a:pPr fontAlgn="base"/>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Conflict is a personal activity in which the aim of one party is to eliminate the opposite party. The conflicting parties personally know each other. When competition is </a:t>
            </a:r>
            <a:r>
              <a:rPr lang="en-US" sz="2400" b="1" dirty="0" err="1"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personalised</a:t>
            </a:r>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 it leads to conflict.</a:t>
            </a:r>
            <a:endParaRPr lang="ru-RU" sz="24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sp>
        <p:nvSpPr>
          <p:cNvPr id="4" name="TextBox 3"/>
          <p:cNvSpPr txBox="1"/>
          <p:nvPr/>
        </p:nvSpPr>
        <p:spPr>
          <a:xfrm>
            <a:off x="142844" y="1928802"/>
            <a:ext cx="4286280" cy="584775"/>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4. Intermittent Process</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5" name="TextBox 4"/>
          <p:cNvSpPr txBox="1"/>
          <p:nvPr/>
        </p:nvSpPr>
        <p:spPr>
          <a:xfrm>
            <a:off x="142844" y="2500306"/>
            <a:ext cx="8786874" cy="830997"/>
          </a:xfrm>
          <a:prstGeom prst="rect">
            <a:avLst/>
          </a:prstGeom>
          <a:noFill/>
        </p:spPr>
        <p:txBody>
          <a:bodyPr wrap="square" rtlCol="0">
            <a:spAutoFit/>
          </a:bodyPr>
          <a:lstStyle/>
          <a:p>
            <a:pPr fontAlgn="base"/>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Conflict never takes place, continuously. It takes place occasionally. No, society can sustain in a state of continuous conflict.</a:t>
            </a:r>
            <a:endParaRPr lang="ru-RU" sz="24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sp>
        <p:nvSpPr>
          <p:cNvPr id="6" name="TextBox 5"/>
          <p:cNvSpPr txBox="1"/>
          <p:nvPr/>
        </p:nvSpPr>
        <p:spPr>
          <a:xfrm>
            <a:off x="142844" y="3357562"/>
            <a:ext cx="4286280" cy="584775"/>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5. Emotional Process</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7" name="TextBox 6"/>
          <p:cNvSpPr txBox="1"/>
          <p:nvPr/>
        </p:nvSpPr>
        <p:spPr>
          <a:xfrm>
            <a:off x="142844" y="3929066"/>
            <a:ext cx="8786874" cy="1200329"/>
          </a:xfrm>
          <a:prstGeom prst="rect">
            <a:avLst/>
          </a:prstGeom>
          <a:noFill/>
        </p:spPr>
        <p:txBody>
          <a:bodyPr wrap="square" rtlCol="0">
            <a:spAutoFit/>
          </a:bodyPr>
          <a:lstStyle/>
          <a:p>
            <a:pPr fontAlgn="base"/>
            <a:r>
              <a:rPr lang="en-US" sz="24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The basis of conflict lies in emotion. Due to emotional character of man people get involved in conflict. Due to such character of individual he uses not only fair but also unfair means to attain the end.</a:t>
            </a:r>
            <a:endParaRPr lang="ru-RU" sz="24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8643998" cy="584775"/>
          </a:xfrm>
          <a:prstGeom prst="rect">
            <a:avLst/>
          </a:prstGeom>
          <a:noFill/>
        </p:spPr>
        <p:txBody>
          <a:bodyPr wrap="square" rtlCol="0">
            <a:spAutoFit/>
          </a:bodyPr>
          <a:lstStyle/>
          <a:p>
            <a:r>
              <a:rPr lang="en-US" sz="32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7. Conflict May Be Violent and Non-violent</a:t>
            </a:r>
            <a:endParaRPr lang="ru-RU" sz="32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
        <p:nvSpPr>
          <p:cNvPr id="3" name="TextBox 2"/>
          <p:cNvSpPr txBox="1"/>
          <p:nvPr/>
        </p:nvSpPr>
        <p:spPr>
          <a:xfrm>
            <a:off x="142844" y="714356"/>
            <a:ext cx="8786874" cy="1815882"/>
          </a:xfrm>
          <a:prstGeom prst="rect">
            <a:avLst/>
          </a:prstGeom>
          <a:noFill/>
        </p:spPr>
        <p:txBody>
          <a:bodyPr wrap="square" rtlCol="0">
            <a:spAutoFit/>
          </a:bodyPr>
          <a:lstStyle/>
          <a:p>
            <a:pPr lvl="0" fontAlgn="base"/>
            <a:r>
              <a:rPr lang="en-US" sz="2800" b="1" dirty="0" smtClean="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rPr>
              <a:t>Conflict may be violent or non-violent in nature. Normally conflict is associated with violence. When it is violent it retards progress of society and when it is non-violent it brings development in society.</a:t>
            </a:r>
            <a:endParaRPr lang="ru-RU" sz="2800" b="1" dirty="0">
              <a:ln w="12700">
                <a:solidFill>
                  <a:srgbClr val="002060"/>
                </a:solidFill>
                <a:prstDash val="solid"/>
              </a:ln>
              <a:solidFill>
                <a:schemeClr val="tx2"/>
              </a:solidFill>
              <a:effectLst>
                <a:outerShdw blurRad="41275" dist="20320" dir="1800000" algn="tl" rotWithShape="0">
                  <a:srgbClr val="000000">
                    <a:alpha val="40000"/>
                  </a:srgbClr>
                </a:outerShdw>
              </a:effectLst>
              <a:latin typeface="Arno Pro" pitchFamily="18" charset="0"/>
            </a:endParaRPr>
          </a:p>
        </p:txBody>
      </p:sp>
      <p:pic>
        <p:nvPicPr>
          <p:cNvPr id="4" name="Рисунок 3" descr="serbia_1208953i.jpg"/>
          <p:cNvPicPr>
            <a:picLocks noChangeAspect="1"/>
          </p:cNvPicPr>
          <p:nvPr/>
        </p:nvPicPr>
        <p:blipFill>
          <a:blip r:embed="rId2"/>
          <a:stretch>
            <a:fillRect/>
          </a:stretch>
        </p:blipFill>
        <p:spPr>
          <a:xfrm>
            <a:off x="357158" y="3214686"/>
            <a:ext cx="4207661" cy="2714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org_conflict.jpg"/>
          <p:cNvPicPr>
            <a:picLocks noChangeAspect="1"/>
          </p:cNvPicPr>
          <p:nvPr/>
        </p:nvPicPr>
        <p:blipFill>
          <a:blip r:embed="rId3"/>
          <a:stretch>
            <a:fillRect/>
          </a:stretch>
        </p:blipFill>
        <p:spPr>
          <a:xfrm>
            <a:off x="4929190" y="3214686"/>
            <a:ext cx="3935092"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071678"/>
            <a:ext cx="9144000" cy="830997"/>
          </a:xfrm>
          <a:prstGeom prst="rect">
            <a:avLst/>
          </a:prstGeom>
        </p:spPr>
        <p:txBody>
          <a:bodyPr wrap="square">
            <a:spAutoFit/>
          </a:bodyPr>
          <a:lstStyle/>
          <a:p>
            <a:pPr algn="ctr"/>
            <a:r>
              <a:rPr lang="en-US" sz="4800" b="1" dirty="0" smtClean="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rPr>
              <a:t>Thanks For Attention</a:t>
            </a:r>
            <a:endParaRPr lang="ru-RU" sz="4800" b="1" dirty="0">
              <a:ln w="12700">
                <a:solidFill>
                  <a:schemeClr val="accent2">
                    <a:lumMod val="75000"/>
                  </a:schemeClr>
                </a:solidFill>
                <a:prstDash val="solid"/>
              </a:ln>
              <a:solidFill>
                <a:srgbClr val="C00000"/>
              </a:solidFill>
              <a:effectLst>
                <a:outerShdw blurRad="41275" dist="20320" dir="1800000" algn="tl" rotWithShape="0">
                  <a:srgbClr val="000000">
                    <a:alpha val="40000"/>
                  </a:srgbClr>
                </a:outerShdw>
              </a:effectLst>
              <a:latin typeface="Arno Pro" pitchFamily="18" charset="0"/>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conflicts" id="{37E3E670-BAE8-4E59-85FA-B5EBFADB5485}" vid="{DE67E92F-2750-4678-BA27-14A314120F22}"/>
    </a:ext>
  </a:extLst>
</a:theme>
</file>

<file path=docProps/app.xml><?xml version="1.0" encoding="utf-8"?>
<Properties xmlns="http://schemas.openxmlformats.org/officeDocument/2006/extended-properties" xmlns:vt="http://schemas.openxmlformats.org/officeDocument/2006/docPropsVTypes">
  <Template/>
  <TotalTime>34</TotalTime>
  <Words>375</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Arno Pro</vt: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INNA</dc:creator>
  <cp:lastModifiedBy>pptforschool.ru</cp:lastModifiedBy>
  <cp:revision>14</cp:revision>
  <dcterms:modified xsi:type="dcterms:W3CDTF">2018-01-24T08:45:17Z</dcterms:modified>
</cp:coreProperties>
</file>