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41"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791325" cy="9872663"/>
  <p:embeddedFontLst>
    <p:embeddedFont>
      <p:font typeface="Trebuchet MS" panose="020B0603020202020204" pitchFamily="34" charset="0"/>
      <p:regular r:id="rId22"/>
      <p:bold r:id="rId23"/>
      <p:italic r:id="rId24"/>
      <p:boldItalic r:id="rId25"/>
    </p:embeddedFont>
    <p:embeddedFont>
      <p:font typeface="Wingdings 3" panose="05040102010807070707" pitchFamily="18" charset="2"/>
      <p:regular r:id="rId26"/>
    </p:embeddedFont>
    <p:embeddedFont>
      <p:font typeface="Tahoma" panose="020B0604030504040204" pitchFamily="34" charset="0"/>
      <p:regular r:id="rId27"/>
      <p:bold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48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42206" cy="494106"/>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49117" y="0"/>
            <a:ext cx="2942206" cy="494106"/>
          </a:xfrm>
          <a:prstGeom prst="rect">
            <a:avLst/>
          </a:prstGeom>
          <a:noFill/>
          <a:ln>
            <a:noFill/>
          </a:ln>
        </p:spPr>
        <p:txBody>
          <a:bodyPr lIns="91425" tIns="91425" rIns="91425" bIns="91425" anchor="t" anchorCtr="0"/>
          <a:lstStyle>
            <a:lvl1pPr marL="0" marR="0" lvl="0" indent="0" algn="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928687" y="741362"/>
            <a:ext cx="4933949" cy="3700462"/>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905295" y="4690069"/>
            <a:ext cx="4980735" cy="4442224"/>
          </a:xfrm>
          <a:prstGeom prst="rect">
            <a:avLst/>
          </a:prstGeom>
          <a:noFill/>
          <a:ln>
            <a:noFill/>
          </a:ln>
        </p:spPr>
        <p:txBody>
          <a:bodyPr lIns="91425" tIns="91425" rIns="91425" bIns="91425" anchor="t" anchorCtr="0"/>
          <a:lstStyle>
            <a:lvl1pPr marL="0" marR="0" lvl="0" indent="0" algn="l" rtl="0">
              <a:spcBef>
                <a:spcPts val="36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36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36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36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36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9378557"/>
            <a:ext cx="2942206" cy="494105"/>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49117" y="9378557"/>
            <a:ext cx="2942206" cy="49410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ru-RU" sz="1200" b="0" i="0" u="none" strike="noStrike" cap="none">
                <a:solidFill>
                  <a:schemeClr val="dk1"/>
                </a:solidFill>
                <a:latin typeface="Times New Roman"/>
                <a:ea typeface="Times New Roman"/>
                <a:cs typeface="Times New Roman"/>
                <a:sym typeface="Times New Roman"/>
              </a:rPr>
              <a:t>‹#›</a:t>
            </a:fld>
            <a:endParaRPr lang="ru-RU"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18471982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905295" y="4690069"/>
            <a:ext cx="4980735" cy="4442224"/>
          </a:xfrm>
          <a:prstGeom prst="rect">
            <a:avLst/>
          </a:prstGeom>
        </p:spPr>
        <p:txBody>
          <a:bodyPr lIns="91425" tIns="91425" rIns="91425" bIns="91425" anchor="t" anchorCtr="0">
            <a:noAutofit/>
          </a:bodyPr>
          <a:lstStyle/>
          <a:p>
            <a:pPr lvl="0">
              <a:spcBef>
                <a:spcPts val="0"/>
              </a:spcBef>
              <a:buNone/>
            </a:pPr>
            <a:endParaRPr/>
          </a:p>
        </p:txBody>
      </p:sp>
      <p:sp>
        <p:nvSpPr>
          <p:cNvPr id="92" name="Shape 92"/>
          <p:cNvSpPr>
            <a:spLocks noGrp="1" noRot="1" noChangeAspect="1"/>
          </p:cNvSpPr>
          <p:nvPr>
            <p:ph type="sldImg" idx="2"/>
          </p:nvPr>
        </p:nvSpPr>
        <p:spPr>
          <a:xfrm>
            <a:off x="928688" y="741363"/>
            <a:ext cx="4933950" cy="3700462"/>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6502320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928688" y="741363"/>
            <a:ext cx="4933950" cy="3700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1" name="Shape 171"/>
          <p:cNvSpPr txBox="1">
            <a:spLocks noGrp="1"/>
          </p:cNvSpPr>
          <p:nvPr>
            <p:ph type="body" idx="1"/>
          </p:nvPr>
        </p:nvSpPr>
        <p:spPr>
          <a:xfrm>
            <a:off x="905295" y="4690069"/>
            <a:ext cx="4980735" cy="444222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ru-RU" sz="1200" b="0" i="0" u="none" strike="noStrike" cap="none">
                <a:solidFill>
                  <a:schemeClr val="dk1"/>
                </a:solidFill>
                <a:latin typeface="Times New Roman"/>
                <a:ea typeface="Times New Roman"/>
                <a:cs typeface="Times New Roman"/>
                <a:sym typeface="Times New Roman"/>
              </a:rPr>
              <a:t>Основным методом защиты населения от корипаротита является вакцинопрофилактика, которая направлена на создание невосприимчивости к этим инфекциям. У лиц, получивших вакцину против кори, краснухи и эпидемического паротита, вырабатывается противовирусный иммунитет, который защищает от заболевания корью более 95-97%, </a:t>
            </a:r>
          </a:p>
          <a:p>
            <a:pPr marL="0" marR="0" lvl="0" indent="0" algn="l" rtl="0">
              <a:spcBef>
                <a:spcPts val="36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72" name="Shape 172"/>
          <p:cNvSpPr txBox="1">
            <a:spLocks noGrp="1"/>
          </p:cNvSpPr>
          <p:nvPr>
            <p:ph type="sldNum" idx="12"/>
          </p:nvPr>
        </p:nvSpPr>
        <p:spPr>
          <a:xfrm>
            <a:off x="3849117" y="9378557"/>
            <a:ext cx="2942206" cy="49410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ru-RU" sz="1200">
                <a:solidFill>
                  <a:schemeClr val="dk1"/>
                </a:solidFill>
                <a:latin typeface="Times New Roman"/>
                <a:ea typeface="Times New Roman"/>
                <a:cs typeface="Times New Roman"/>
                <a:sym typeface="Times New Roman"/>
              </a:rPr>
              <a:t>10</a:t>
            </a:fld>
            <a:endParaRPr lang="ru-RU" sz="12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7958262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928688" y="741363"/>
            <a:ext cx="4933950" cy="3700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8" name="Shape 178"/>
          <p:cNvSpPr txBox="1">
            <a:spLocks noGrp="1"/>
          </p:cNvSpPr>
          <p:nvPr>
            <p:ph type="body" idx="1"/>
          </p:nvPr>
        </p:nvSpPr>
        <p:spPr>
          <a:xfrm>
            <a:off x="905295" y="4690069"/>
            <a:ext cx="4980735" cy="444222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ru-RU" sz="1200" b="0" i="0" u="none" strike="noStrike" cap="none">
                <a:solidFill>
                  <a:schemeClr val="dk1"/>
                </a:solidFill>
                <a:latin typeface="Times New Roman"/>
                <a:ea typeface="Times New Roman"/>
                <a:cs typeface="Times New Roman"/>
                <a:sym typeface="Times New Roman"/>
              </a:rPr>
              <a:t>Основным методом защиты населения от корипаротита является вакцинопрофилактика, которая направлена на создание невосприимчивости к этим инфекциям. У лиц, получивших вакцину против кори, краснухи и эпидемического паротита, вырабатывается противовирусный иммунитет, который защищает от заболевания корью более 95-97%, </a:t>
            </a:r>
          </a:p>
          <a:p>
            <a:pPr marL="0" marR="0" lvl="0" indent="0" algn="l" rtl="0">
              <a:spcBef>
                <a:spcPts val="36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79" name="Shape 179"/>
          <p:cNvSpPr txBox="1">
            <a:spLocks noGrp="1"/>
          </p:cNvSpPr>
          <p:nvPr>
            <p:ph type="sldNum" idx="12"/>
          </p:nvPr>
        </p:nvSpPr>
        <p:spPr>
          <a:xfrm>
            <a:off x="3849117" y="9378557"/>
            <a:ext cx="2942206" cy="49410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ru-RU" sz="1200">
                <a:solidFill>
                  <a:schemeClr val="dk1"/>
                </a:solidFill>
                <a:latin typeface="Times New Roman"/>
                <a:ea typeface="Times New Roman"/>
                <a:cs typeface="Times New Roman"/>
                <a:sym typeface="Times New Roman"/>
              </a:rPr>
              <a:t>11</a:t>
            </a:fld>
            <a:endParaRPr lang="ru-RU" sz="12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5949243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928688" y="741363"/>
            <a:ext cx="4933950" cy="3700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85" name="Shape 185"/>
          <p:cNvSpPr txBox="1">
            <a:spLocks noGrp="1"/>
          </p:cNvSpPr>
          <p:nvPr>
            <p:ph type="body" idx="1"/>
          </p:nvPr>
        </p:nvSpPr>
        <p:spPr>
          <a:xfrm>
            <a:off x="905295" y="4690069"/>
            <a:ext cx="4980735" cy="444222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86" name="Shape 186"/>
          <p:cNvSpPr txBox="1">
            <a:spLocks noGrp="1"/>
          </p:cNvSpPr>
          <p:nvPr>
            <p:ph type="sldNum" idx="12"/>
          </p:nvPr>
        </p:nvSpPr>
        <p:spPr>
          <a:xfrm>
            <a:off x="3849117" y="9378557"/>
            <a:ext cx="2942206" cy="49410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ru-RU" sz="1200">
                <a:solidFill>
                  <a:schemeClr val="dk1"/>
                </a:solidFill>
                <a:latin typeface="Times New Roman"/>
                <a:ea typeface="Times New Roman"/>
                <a:cs typeface="Times New Roman"/>
                <a:sym typeface="Times New Roman"/>
              </a:rPr>
              <a:t>12</a:t>
            </a:fld>
            <a:endParaRPr lang="ru-RU" sz="12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6848336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928688" y="741363"/>
            <a:ext cx="4933950" cy="3700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1" name="Shape 191"/>
          <p:cNvSpPr txBox="1">
            <a:spLocks noGrp="1"/>
          </p:cNvSpPr>
          <p:nvPr>
            <p:ph type="body" idx="1"/>
          </p:nvPr>
        </p:nvSpPr>
        <p:spPr>
          <a:xfrm>
            <a:off x="905295" y="4690069"/>
            <a:ext cx="4980735" cy="444222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92" name="Shape 192"/>
          <p:cNvSpPr txBox="1">
            <a:spLocks noGrp="1"/>
          </p:cNvSpPr>
          <p:nvPr>
            <p:ph type="sldNum" idx="12"/>
          </p:nvPr>
        </p:nvSpPr>
        <p:spPr>
          <a:xfrm>
            <a:off x="3849117" y="9378557"/>
            <a:ext cx="2942206" cy="49410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ru-RU" sz="1200">
                <a:solidFill>
                  <a:schemeClr val="dk1"/>
                </a:solidFill>
                <a:latin typeface="Times New Roman"/>
                <a:ea typeface="Times New Roman"/>
                <a:cs typeface="Times New Roman"/>
                <a:sym typeface="Times New Roman"/>
              </a:rPr>
              <a:t>13</a:t>
            </a:fld>
            <a:endParaRPr lang="ru-RU" sz="12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3993280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928688" y="741363"/>
            <a:ext cx="4933950" cy="3700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7" name="Shape 197"/>
          <p:cNvSpPr txBox="1">
            <a:spLocks noGrp="1"/>
          </p:cNvSpPr>
          <p:nvPr>
            <p:ph type="body" idx="1"/>
          </p:nvPr>
        </p:nvSpPr>
        <p:spPr>
          <a:xfrm>
            <a:off x="905295" y="4690069"/>
            <a:ext cx="4980735" cy="444222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98" name="Shape 198"/>
          <p:cNvSpPr txBox="1">
            <a:spLocks noGrp="1"/>
          </p:cNvSpPr>
          <p:nvPr>
            <p:ph type="sldNum" idx="12"/>
          </p:nvPr>
        </p:nvSpPr>
        <p:spPr>
          <a:xfrm>
            <a:off x="3849117" y="9378557"/>
            <a:ext cx="2942206" cy="49410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ru-RU" sz="1200">
                <a:solidFill>
                  <a:schemeClr val="dk1"/>
                </a:solidFill>
                <a:latin typeface="Times New Roman"/>
                <a:ea typeface="Times New Roman"/>
                <a:cs typeface="Times New Roman"/>
                <a:sym typeface="Times New Roman"/>
              </a:rPr>
              <a:t>14</a:t>
            </a:fld>
            <a:endParaRPr lang="ru-RU" sz="12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4023910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928688" y="741363"/>
            <a:ext cx="4933950" cy="3700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03" name="Shape 203"/>
          <p:cNvSpPr txBox="1">
            <a:spLocks noGrp="1"/>
          </p:cNvSpPr>
          <p:nvPr>
            <p:ph type="body" idx="1"/>
          </p:nvPr>
        </p:nvSpPr>
        <p:spPr>
          <a:xfrm>
            <a:off x="905295" y="4690069"/>
            <a:ext cx="4980735" cy="444222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204" name="Shape 204"/>
          <p:cNvSpPr txBox="1">
            <a:spLocks noGrp="1"/>
          </p:cNvSpPr>
          <p:nvPr>
            <p:ph type="sldNum" idx="12"/>
          </p:nvPr>
        </p:nvSpPr>
        <p:spPr>
          <a:xfrm>
            <a:off x="3849117" y="9378557"/>
            <a:ext cx="2942206" cy="49410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ru-RU" sz="1200">
                <a:solidFill>
                  <a:schemeClr val="dk1"/>
                </a:solidFill>
                <a:latin typeface="Times New Roman"/>
                <a:ea typeface="Times New Roman"/>
                <a:cs typeface="Times New Roman"/>
                <a:sym typeface="Times New Roman"/>
              </a:rPr>
              <a:t>15</a:t>
            </a:fld>
            <a:endParaRPr lang="ru-RU" sz="12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570350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928688" y="741363"/>
            <a:ext cx="4933950" cy="3700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09" name="Shape 209"/>
          <p:cNvSpPr txBox="1">
            <a:spLocks noGrp="1"/>
          </p:cNvSpPr>
          <p:nvPr>
            <p:ph type="body" idx="1"/>
          </p:nvPr>
        </p:nvSpPr>
        <p:spPr>
          <a:xfrm>
            <a:off x="905295" y="4690069"/>
            <a:ext cx="4980735" cy="444222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210" name="Shape 210"/>
          <p:cNvSpPr txBox="1">
            <a:spLocks noGrp="1"/>
          </p:cNvSpPr>
          <p:nvPr>
            <p:ph type="sldNum" idx="12"/>
          </p:nvPr>
        </p:nvSpPr>
        <p:spPr>
          <a:xfrm>
            <a:off x="3849117" y="9378557"/>
            <a:ext cx="2942206" cy="49410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ru-RU" sz="1200">
                <a:solidFill>
                  <a:schemeClr val="dk1"/>
                </a:solidFill>
                <a:latin typeface="Times New Roman"/>
                <a:ea typeface="Times New Roman"/>
                <a:cs typeface="Times New Roman"/>
                <a:sym typeface="Times New Roman"/>
              </a:rPr>
              <a:t>16</a:t>
            </a:fld>
            <a:endParaRPr lang="ru-RU" sz="12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6609020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905295" y="4690069"/>
            <a:ext cx="4980735" cy="4442224"/>
          </a:xfrm>
          <a:prstGeom prst="rect">
            <a:avLst/>
          </a:prstGeom>
        </p:spPr>
        <p:txBody>
          <a:bodyPr lIns="91425" tIns="91425" rIns="91425" bIns="91425" anchor="t" anchorCtr="0">
            <a:noAutofit/>
          </a:bodyPr>
          <a:lstStyle/>
          <a:p>
            <a:pPr lvl="0">
              <a:spcBef>
                <a:spcPts val="0"/>
              </a:spcBef>
              <a:buNone/>
            </a:pPr>
            <a:endParaRPr/>
          </a:p>
        </p:txBody>
      </p:sp>
      <p:sp>
        <p:nvSpPr>
          <p:cNvPr id="215" name="Shape 215"/>
          <p:cNvSpPr>
            <a:spLocks noGrp="1" noRot="1" noChangeAspect="1"/>
          </p:cNvSpPr>
          <p:nvPr>
            <p:ph type="sldImg" idx="2"/>
          </p:nvPr>
        </p:nvSpPr>
        <p:spPr>
          <a:xfrm>
            <a:off x="928688" y="741363"/>
            <a:ext cx="4933950" cy="3700462"/>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1314435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txBox="1">
            <a:spLocks noGrp="1"/>
          </p:cNvSpPr>
          <p:nvPr>
            <p:ph type="body" idx="1"/>
          </p:nvPr>
        </p:nvSpPr>
        <p:spPr>
          <a:xfrm>
            <a:off x="905295" y="4690069"/>
            <a:ext cx="4980735" cy="4442224"/>
          </a:xfrm>
          <a:prstGeom prst="rect">
            <a:avLst/>
          </a:prstGeom>
        </p:spPr>
        <p:txBody>
          <a:bodyPr lIns="91425" tIns="91425" rIns="91425" bIns="91425" anchor="t" anchorCtr="0">
            <a:noAutofit/>
          </a:bodyPr>
          <a:lstStyle/>
          <a:p>
            <a:pPr lvl="0">
              <a:spcBef>
                <a:spcPts val="0"/>
              </a:spcBef>
              <a:buNone/>
            </a:pPr>
            <a:endParaRPr/>
          </a:p>
        </p:txBody>
      </p:sp>
      <p:sp>
        <p:nvSpPr>
          <p:cNvPr id="222" name="Shape 222"/>
          <p:cNvSpPr>
            <a:spLocks noGrp="1" noRot="1" noChangeAspect="1"/>
          </p:cNvSpPr>
          <p:nvPr>
            <p:ph type="sldImg" idx="2"/>
          </p:nvPr>
        </p:nvSpPr>
        <p:spPr>
          <a:xfrm>
            <a:off x="928688" y="741363"/>
            <a:ext cx="4933950" cy="3700462"/>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4258317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905295" y="4690069"/>
            <a:ext cx="4980735" cy="4442224"/>
          </a:xfrm>
          <a:prstGeom prst="rect">
            <a:avLst/>
          </a:prstGeom>
        </p:spPr>
        <p:txBody>
          <a:bodyPr lIns="91425" tIns="91425" rIns="91425" bIns="91425" anchor="t" anchorCtr="0">
            <a:noAutofit/>
          </a:bodyPr>
          <a:lstStyle/>
          <a:p>
            <a:pPr lvl="0">
              <a:spcBef>
                <a:spcPts val="0"/>
              </a:spcBef>
              <a:buNone/>
            </a:pPr>
            <a:endParaRPr/>
          </a:p>
        </p:txBody>
      </p:sp>
      <p:sp>
        <p:nvSpPr>
          <p:cNvPr id="228" name="Shape 228"/>
          <p:cNvSpPr>
            <a:spLocks noGrp="1" noRot="1" noChangeAspect="1"/>
          </p:cNvSpPr>
          <p:nvPr>
            <p:ph type="sldImg" idx="2"/>
          </p:nvPr>
        </p:nvSpPr>
        <p:spPr>
          <a:xfrm>
            <a:off x="928688" y="741363"/>
            <a:ext cx="4933950" cy="3700462"/>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715641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928688" y="741363"/>
            <a:ext cx="4933950" cy="3700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9" name="Shape 99"/>
          <p:cNvSpPr txBox="1">
            <a:spLocks noGrp="1"/>
          </p:cNvSpPr>
          <p:nvPr>
            <p:ph type="body" idx="1"/>
          </p:nvPr>
        </p:nvSpPr>
        <p:spPr>
          <a:xfrm>
            <a:off x="905295" y="4690069"/>
            <a:ext cx="4980735" cy="444222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00" name="Shape 100"/>
          <p:cNvSpPr txBox="1">
            <a:spLocks noGrp="1"/>
          </p:cNvSpPr>
          <p:nvPr>
            <p:ph type="sldNum" idx="12"/>
          </p:nvPr>
        </p:nvSpPr>
        <p:spPr>
          <a:xfrm>
            <a:off x="3849117" y="9378557"/>
            <a:ext cx="2942206" cy="49410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ru-RU" sz="1200" b="0" i="0" u="none" strike="noStrike" cap="none">
                <a:solidFill>
                  <a:schemeClr val="dk1"/>
                </a:solidFill>
                <a:latin typeface="Times New Roman"/>
                <a:ea typeface="Times New Roman"/>
                <a:cs typeface="Times New Roman"/>
                <a:sym typeface="Times New Roman"/>
              </a:rPr>
              <a:t>2</a:t>
            </a:fld>
            <a:endParaRPr lang="ru-RU"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695983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928688" y="741363"/>
            <a:ext cx="4933950" cy="3700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5" name="Shape 105"/>
          <p:cNvSpPr txBox="1">
            <a:spLocks noGrp="1"/>
          </p:cNvSpPr>
          <p:nvPr>
            <p:ph type="body" idx="1"/>
          </p:nvPr>
        </p:nvSpPr>
        <p:spPr>
          <a:xfrm>
            <a:off x="678970" y="4690067"/>
            <a:ext cx="5433382" cy="3100401"/>
          </a:xfrm>
          <a:prstGeom prst="rect">
            <a:avLst/>
          </a:prstGeom>
          <a:noFill/>
          <a:ln>
            <a:noFill/>
          </a:ln>
        </p:spPr>
        <p:txBody>
          <a:bodyPr lIns="91425" tIns="45700" rIns="91425" bIns="45700" anchor="t" anchorCtr="0">
            <a:noAutofit/>
          </a:bodyPr>
          <a:lstStyle/>
          <a:p>
            <a:pPr marL="0" marR="0" lvl="0" indent="0" algn="just" rtl="0">
              <a:spcBef>
                <a:spcPts val="0"/>
              </a:spcBef>
              <a:spcAft>
                <a:spcPts val="0"/>
              </a:spcAft>
              <a:buSzPct val="25000"/>
              <a:buNone/>
            </a:pPr>
            <a:r>
              <a:rPr lang="ru-RU" sz="1200" b="0" i="1" u="none" strike="noStrike" cap="none">
                <a:solidFill>
                  <a:schemeClr val="dk1"/>
                </a:solidFill>
                <a:latin typeface="Times New Roman"/>
                <a:ea typeface="Times New Roman"/>
                <a:cs typeface="Times New Roman"/>
                <a:sym typeface="Times New Roman"/>
              </a:rPr>
              <a:t>Возбудитель кори (Polinosa morbillarum) </a:t>
            </a:r>
            <a:r>
              <a:rPr lang="ru-RU" sz="1200" b="0" i="0" u="none" strike="noStrike" cap="none">
                <a:solidFill>
                  <a:schemeClr val="dk1"/>
                </a:solidFill>
                <a:latin typeface="Times New Roman"/>
                <a:ea typeface="Times New Roman"/>
                <a:cs typeface="Times New Roman"/>
                <a:sym typeface="Times New Roman"/>
              </a:rPr>
              <a:t>относится к парамиксовирусам (семейство </a:t>
            </a:r>
            <a:r>
              <a:rPr lang="ru-RU" sz="1200" b="0" i="1" u="none" strike="noStrike" cap="none">
                <a:solidFill>
                  <a:schemeClr val="dk1"/>
                </a:solidFill>
                <a:latin typeface="Times New Roman"/>
                <a:ea typeface="Times New Roman"/>
                <a:cs typeface="Times New Roman"/>
                <a:sym typeface="Times New Roman"/>
              </a:rPr>
              <a:t>Paramyxoviridae</a:t>
            </a:r>
            <a:r>
              <a:rPr lang="ru-RU" sz="1200" b="0" i="0" u="none" strike="noStrike" cap="none">
                <a:solidFill>
                  <a:schemeClr val="dk1"/>
                </a:solidFill>
                <a:latin typeface="Times New Roman"/>
                <a:ea typeface="Times New Roman"/>
                <a:cs typeface="Times New Roman"/>
                <a:sym typeface="Times New Roman"/>
              </a:rPr>
              <a:t>, род </a:t>
            </a:r>
            <a:r>
              <a:rPr lang="ru-RU" sz="1200" b="0" i="1" u="none" strike="noStrike" cap="none">
                <a:solidFill>
                  <a:schemeClr val="dk1"/>
                </a:solidFill>
                <a:latin typeface="Times New Roman"/>
                <a:ea typeface="Times New Roman"/>
                <a:cs typeface="Times New Roman"/>
                <a:sym typeface="Times New Roman"/>
              </a:rPr>
              <a:t>Morbillivirus</a:t>
            </a:r>
            <a:r>
              <a:rPr lang="ru-RU" sz="1200" b="0" i="0" u="none" strike="noStrike" cap="none">
                <a:solidFill>
                  <a:schemeClr val="dk1"/>
                </a:solidFill>
                <a:latin typeface="Times New Roman"/>
                <a:ea typeface="Times New Roman"/>
                <a:cs typeface="Times New Roman"/>
                <a:sym typeface="Times New Roman"/>
              </a:rPr>
              <a:t>).</a:t>
            </a:r>
          </a:p>
          <a:p>
            <a:pPr marL="0" marR="0" lvl="0" indent="0" algn="just" rtl="0">
              <a:spcBef>
                <a:spcPts val="0"/>
              </a:spcBef>
              <a:spcAft>
                <a:spcPts val="0"/>
              </a:spcAft>
              <a:buSzPct val="25000"/>
              <a:buNone/>
            </a:pPr>
            <a:r>
              <a:rPr lang="ru-RU" sz="1200" b="0" i="0" u="none" strike="noStrike" cap="none">
                <a:solidFill>
                  <a:schemeClr val="dk1"/>
                </a:solidFill>
                <a:latin typeface="Times New Roman"/>
                <a:ea typeface="Times New Roman"/>
                <a:cs typeface="Times New Roman"/>
                <a:sym typeface="Times New Roman"/>
              </a:rPr>
              <a:t> Вирус кори (</a:t>
            </a:r>
            <a:r>
              <a:rPr lang="ru-RU" sz="1200" b="0" i="1" u="none" strike="noStrike" cap="none">
                <a:solidFill>
                  <a:schemeClr val="dk1"/>
                </a:solidFill>
                <a:latin typeface="Times New Roman"/>
                <a:ea typeface="Times New Roman"/>
                <a:cs typeface="Times New Roman"/>
                <a:sym typeface="Times New Roman"/>
              </a:rPr>
              <a:t>Morbillivirus</a:t>
            </a:r>
            <a:r>
              <a:rPr lang="ru-RU" sz="1200" b="0" i="0" u="none" strike="noStrike" cap="none">
                <a:solidFill>
                  <a:schemeClr val="dk1"/>
                </a:solidFill>
                <a:latin typeface="Times New Roman"/>
                <a:ea typeface="Times New Roman"/>
                <a:cs typeface="Times New Roman"/>
                <a:sym typeface="Times New Roman"/>
              </a:rPr>
              <a:t>) - это РНК-вирус, родственниками которого является вирус чумки собак (кстати, человеческая противокоревая сыворотка эффективна для лечения собак) и чумы рогатого скота. Весьма чувствителен к факторам внешней среды - легко разрушается даже при слабом рассеянном свете (именно поэтому противокоревая вакцина выпускается во флаконах из темного стекла), при нагревании, в кислой среде, однако хорошо переносит замораживание - кровь больного сохраняет инфекционные свойства при -72°С в течение двух недель. Отличительной особенностью вируса кори является его способность сохраняться в организме заболевшего в течении всей жизни, вызывая медленно текущую инфекцию (подострый склерозирующий панэнцефалит). </a:t>
            </a:r>
          </a:p>
        </p:txBody>
      </p:sp>
      <p:sp>
        <p:nvSpPr>
          <p:cNvPr id="106" name="Shape 106"/>
          <p:cNvSpPr txBox="1">
            <a:spLocks noGrp="1"/>
          </p:cNvSpPr>
          <p:nvPr>
            <p:ph type="sldNum" idx="12"/>
          </p:nvPr>
        </p:nvSpPr>
        <p:spPr>
          <a:xfrm>
            <a:off x="3849117" y="9378557"/>
            <a:ext cx="2942206" cy="49410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ru-RU" sz="1200" b="0" i="0" u="none" strike="noStrike" cap="none">
                <a:solidFill>
                  <a:schemeClr val="dk1"/>
                </a:solidFill>
                <a:latin typeface="Times New Roman"/>
                <a:ea typeface="Times New Roman"/>
                <a:cs typeface="Times New Roman"/>
                <a:sym typeface="Times New Roman"/>
              </a:rPr>
              <a:t>3</a:t>
            </a:fld>
            <a:endParaRPr lang="ru-RU"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537203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928688" y="741363"/>
            <a:ext cx="4933950" cy="3700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2" name="Shape 112"/>
          <p:cNvSpPr txBox="1">
            <a:spLocks noGrp="1"/>
          </p:cNvSpPr>
          <p:nvPr>
            <p:ph type="body" idx="1"/>
          </p:nvPr>
        </p:nvSpPr>
        <p:spPr>
          <a:xfrm>
            <a:off x="905295" y="4690069"/>
            <a:ext cx="4980735" cy="4442224"/>
          </a:xfrm>
          <a:prstGeom prst="rect">
            <a:avLst/>
          </a:prstGeom>
          <a:noFill/>
          <a:ln>
            <a:noFill/>
          </a:ln>
        </p:spPr>
        <p:txBody>
          <a:bodyPr lIns="91425" tIns="45700" rIns="91425" bIns="45700" anchor="t" anchorCtr="0">
            <a:noAutofit/>
          </a:bodyPr>
          <a:lstStyle/>
          <a:p>
            <a:pPr marL="0" marR="0" lvl="0" indent="457200" algn="just" rtl="0">
              <a:spcBef>
                <a:spcPts val="0"/>
              </a:spcBef>
              <a:spcAft>
                <a:spcPts val="0"/>
              </a:spcAft>
              <a:buSzPct val="25000"/>
              <a:buNone/>
            </a:pPr>
            <a:r>
              <a:rPr lang="ru-RU" sz="1200" b="0" i="0" u="none" strike="noStrike" cap="none">
                <a:solidFill>
                  <a:schemeClr val="dk1"/>
                </a:solidFill>
                <a:latin typeface="Times New Roman"/>
                <a:ea typeface="Times New Roman"/>
                <a:cs typeface="Times New Roman"/>
                <a:sym typeface="Times New Roman"/>
              </a:rPr>
              <a:t>Инкубационный период длится 9—11 дней. При профилактическом введении иммуноглобулина он может удлиняться до 15—21 дня, реже — дольше. Отдельные проявления болезни отмечаются со второй половины инкубационного периода (снижение массы тела ребенка, отечность нижнего века и гиперемия конъюнктив, субфебрилитет по вечерам, кашель, небольшой насморк). Начальный, или продромальный период характеризуется повышением температуры тела до 38—39°С, разбитостью, общим недомоганием, понижением аппетита. Усиливается насморк, появляется грубый «лающий» кашель, резко выражена гиперемия конъюнктив. Появляется коревая энантема в виде мелких красных пятен, расположенных на слизистой оболочке мягкого и твердого неба, патогномоничные для кори пятна Бельского—Филатова—Коплика. Эти пятна чаще локализуются на слизистой оболочке щек. Они представляют собой мелкие белесоватые, слегка возвышающиеся над уровнем слизистой оболочки пятнышки, окруженные узкой красноватой каемкой, и прочно сидят на слизистой оболочке. По внешнему виду напоминают манную крупу или отруби. С появлением экзантемы они исчезают. В конце начального периода (3—4-й день) температура тела понижается, затем с появлением коревой сыпи вновь повышается до более высоких цифр. Общая  интоксикация и поражение дыхательных путей усиливаются.  </a:t>
            </a:r>
          </a:p>
          <a:p>
            <a:pPr marL="0" marR="0" lvl="0" indent="0" algn="l" rtl="0">
              <a:spcBef>
                <a:spcPts val="36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13" name="Shape 113"/>
          <p:cNvSpPr txBox="1">
            <a:spLocks noGrp="1"/>
          </p:cNvSpPr>
          <p:nvPr>
            <p:ph type="sldNum" idx="12"/>
          </p:nvPr>
        </p:nvSpPr>
        <p:spPr>
          <a:xfrm>
            <a:off x="3849117" y="9378557"/>
            <a:ext cx="2942206" cy="49410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ru-RU" sz="1200" b="0" u="none">
                <a:solidFill>
                  <a:schemeClr val="dk1"/>
                </a:solidFill>
                <a:latin typeface="Times New Roman"/>
                <a:ea typeface="Times New Roman"/>
                <a:cs typeface="Times New Roman"/>
                <a:sym typeface="Times New Roman"/>
              </a:rPr>
              <a:t>4</a:t>
            </a:fld>
            <a:endParaRPr lang="ru-RU" sz="1200" b="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252763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928688" y="741363"/>
            <a:ext cx="4933950" cy="3700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4" name="Shape 134"/>
          <p:cNvSpPr txBox="1">
            <a:spLocks noGrp="1"/>
          </p:cNvSpPr>
          <p:nvPr>
            <p:ph type="body" idx="1"/>
          </p:nvPr>
        </p:nvSpPr>
        <p:spPr>
          <a:xfrm>
            <a:off x="905295" y="4690069"/>
            <a:ext cx="4980735" cy="444222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35" name="Shape 135"/>
          <p:cNvSpPr txBox="1">
            <a:spLocks noGrp="1"/>
          </p:cNvSpPr>
          <p:nvPr>
            <p:ph type="sldNum" idx="12"/>
          </p:nvPr>
        </p:nvSpPr>
        <p:spPr>
          <a:xfrm>
            <a:off x="3849117" y="9378557"/>
            <a:ext cx="2942206" cy="49410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ru-RU" sz="1200">
                <a:solidFill>
                  <a:schemeClr val="dk1"/>
                </a:solidFill>
                <a:latin typeface="Times New Roman"/>
                <a:ea typeface="Times New Roman"/>
                <a:cs typeface="Times New Roman"/>
                <a:sym typeface="Times New Roman"/>
              </a:rPr>
              <a:t>5</a:t>
            </a:fld>
            <a:endParaRPr lang="ru-RU" sz="12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018550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928688" y="741363"/>
            <a:ext cx="4933950" cy="3700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41" name="Shape 141"/>
          <p:cNvSpPr txBox="1">
            <a:spLocks noGrp="1"/>
          </p:cNvSpPr>
          <p:nvPr>
            <p:ph type="body" idx="1"/>
          </p:nvPr>
        </p:nvSpPr>
        <p:spPr>
          <a:xfrm>
            <a:off x="905295" y="4690069"/>
            <a:ext cx="4980735" cy="444222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42" name="Shape 142"/>
          <p:cNvSpPr txBox="1">
            <a:spLocks noGrp="1"/>
          </p:cNvSpPr>
          <p:nvPr>
            <p:ph type="sldNum" idx="12"/>
          </p:nvPr>
        </p:nvSpPr>
        <p:spPr>
          <a:xfrm>
            <a:off x="3849117" y="9378557"/>
            <a:ext cx="2942206" cy="49410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ru-RU" sz="1200">
                <a:solidFill>
                  <a:schemeClr val="dk1"/>
                </a:solidFill>
                <a:latin typeface="Times New Roman"/>
                <a:ea typeface="Times New Roman"/>
                <a:cs typeface="Times New Roman"/>
                <a:sym typeface="Times New Roman"/>
              </a:rPr>
              <a:t>6</a:t>
            </a:fld>
            <a:endParaRPr lang="ru-RU" sz="12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570295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928688" y="741363"/>
            <a:ext cx="4933950" cy="3700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48" name="Shape 148"/>
          <p:cNvSpPr txBox="1">
            <a:spLocks noGrp="1"/>
          </p:cNvSpPr>
          <p:nvPr>
            <p:ph type="body" idx="1"/>
          </p:nvPr>
        </p:nvSpPr>
        <p:spPr>
          <a:xfrm>
            <a:off x="905295" y="4690069"/>
            <a:ext cx="4980735" cy="444222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49" name="Shape 149"/>
          <p:cNvSpPr txBox="1">
            <a:spLocks noGrp="1"/>
          </p:cNvSpPr>
          <p:nvPr>
            <p:ph type="sldNum" idx="12"/>
          </p:nvPr>
        </p:nvSpPr>
        <p:spPr>
          <a:xfrm>
            <a:off x="3849117" y="9378557"/>
            <a:ext cx="2942206" cy="49410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ru-RU" sz="1200">
                <a:solidFill>
                  <a:schemeClr val="dk1"/>
                </a:solidFill>
                <a:latin typeface="Times New Roman"/>
                <a:ea typeface="Times New Roman"/>
                <a:cs typeface="Times New Roman"/>
                <a:sym typeface="Times New Roman"/>
              </a:rPr>
              <a:t>7</a:t>
            </a:fld>
            <a:endParaRPr lang="ru-RU" sz="12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906534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928688" y="741363"/>
            <a:ext cx="4933950" cy="3700462"/>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5" name="Shape 155"/>
          <p:cNvSpPr txBox="1">
            <a:spLocks noGrp="1"/>
          </p:cNvSpPr>
          <p:nvPr>
            <p:ph type="body" idx="1"/>
          </p:nvPr>
        </p:nvSpPr>
        <p:spPr>
          <a:xfrm>
            <a:off x="905295" y="4690069"/>
            <a:ext cx="4980599" cy="4442100"/>
          </a:xfrm>
          <a:prstGeom prst="rect">
            <a:avLst/>
          </a:prstGeom>
        </p:spPr>
        <p:txBody>
          <a:bodyPr lIns="91425" tIns="91425" rIns="91425" bIns="91425" anchor="t" anchorCtr="0">
            <a:noAutofit/>
          </a:bodyPr>
          <a:lstStyle/>
          <a:p>
            <a:pPr lvl="0">
              <a:spcBef>
                <a:spcPts val="0"/>
              </a:spcBef>
              <a:buNone/>
            </a:pPr>
            <a:endParaRPr/>
          </a:p>
        </p:txBody>
      </p:sp>
      <p:sp>
        <p:nvSpPr>
          <p:cNvPr id="156" name="Shape 156"/>
          <p:cNvSpPr txBox="1">
            <a:spLocks noGrp="1"/>
          </p:cNvSpPr>
          <p:nvPr>
            <p:ph type="sldNum" idx="12"/>
          </p:nvPr>
        </p:nvSpPr>
        <p:spPr>
          <a:xfrm>
            <a:off x="3849117" y="9378557"/>
            <a:ext cx="2942100" cy="4941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ru-RU"/>
              <a:t>8</a:t>
            </a:fld>
            <a:endParaRPr lang="ru-RU"/>
          </a:p>
        </p:txBody>
      </p:sp>
    </p:spTree>
    <p:extLst>
      <p:ext uri="{BB962C8B-B14F-4D97-AF65-F5344CB8AC3E}">
        <p14:creationId xmlns:p14="http://schemas.microsoft.com/office/powerpoint/2010/main" val="3606364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928688" y="741363"/>
            <a:ext cx="4933950" cy="370046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4" name="Shape 164"/>
          <p:cNvSpPr txBox="1">
            <a:spLocks noGrp="1"/>
          </p:cNvSpPr>
          <p:nvPr>
            <p:ph type="body" idx="1"/>
          </p:nvPr>
        </p:nvSpPr>
        <p:spPr>
          <a:xfrm>
            <a:off x="905295" y="4690069"/>
            <a:ext cx="4980735" cy="444222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165" name="Shape 165"/>
          <p:cNvSpPr txBox="1">
            <a:spLocks noGrp="1"/>
          </p:cNvSpPr>
          <p:nvPr>
            <p:ph type="sldNum" idx="12"/>
          </p:nvPr>
        </p:nvSpPr>
        <p:spPr>
          <a:xfrm>
            <a:off x="3849117" y="9378557"/>
            <a:ext cx="2942206" cy="494105"/>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ru-RU" sz="1200">
                <a:solidFill>
                  <a:schemeClr val="dk1"/>
                </a:solidFill>
                <a:latin typeface="Times New Roman"/>
                <a:ea typeface="Times New Roman"/>
                <a:cs typeface="Times New Roman"/>
                <a:sym typeface="Times New Roman"/>
              </a:rPr>
              <a:t>9</a:t>
            </a:fld>
            <a:endParaRPr lang="ru-RU" sz="12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30470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ru-RU" sz="1400" b="0" i="0" u="none" strike="noStrike" cap="none" smtClean="0">
                <a:solidFill>
                  <a:schemeClr val="lt1"/>
                </a:solidFill>
                <a:latin typeface="Arial"/>
                <a:ea typeface="Arial"/>
                <a:cs typeface="Arial"/>
                <a:sym typeface="Arial"/>
              </a:rPr>
              <a:t>‹#›</a:t>
            </a:fld>
            <a:endParaRPr lang="ru-RU" sz="14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1926753715"/>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ru-RU" sz="1400" b="0" i="0" u="none" strike="noStrike" cap="none" smtClean="0">
                <a:solidFill>
                  <a:schemeClr val="lt1"/>
                </a:solidFill>
                <a:latin typeface="Arial"/>
                <a:ea typeface="Arial"/>
                <a:cs typeface="Arial"/>
                <a:sym typeface="Arial"/>
              </a:rPr>
              <a:t>‹#›</a:t>
            </a:fld>
            <a:endParaRPr lang="ru-RU" sz="14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31974192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ru-RU" sz="1400" b="0" i="0" u="none" strike="noStrike" cap="none" smtClean="0">
                <a:solidFill>
                  <a:schemeClr val="lt1"/>
                </a:solidFill>
                <a:latin typeface="Arial"/>
                <a:ea typeface="Arial"/>
                <a:cs typeface="Arial"/>
                <a:sym typeface="Arial"/>
              </a:rPr>
              <a:t>‹#›</a:t>
            </a:fld>
            <a:endParaRPr lang="ru-RU" sz="1400" b="0" i="0" u="none" strike="noStrike" cap="none">
              <a:solidFill>
                <a:schemeClr val="lt1"/>
              </a:solidFill>
              <a:latin typeface="Arial"/>
              <a:ea typeface="Arial"/>
              <a:cs typeface="Arial"/>
              <a:sym typeface="Aria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8205720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ru-RU" sz="1400" b="0" i="0" u="none" strike="noStrike" cap="none" smtClean="0">
                <a:solidFill>
                  <a:schemeClr val="lt1"/>
                </a:solidFill>
                <a:latin typeface="Arial"/>
                <a:ea typeface="Arial"/>
                <a:cs typeface="Arial"/>
                <a:sym typeface="Arial"/>
              </a:rPr>
              <a:t>‹#›</a:t>
            </a:fld>
            <a:endParaRPr lang="ru-RU" sz="14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303019782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ru-RU" sz="1400" b="0" i="0" u="none" strike="noStrike" cap="none" smtClean="0">
                <a:solidFill>
                  <a:schemeClr val="lt1"/>
                </a:solidFill>
                <a:latin typeface="Arial"/>
                <a:ea typeface="Arial"/>
                <a:cs typeface="Arial"/>
                <a:sym typeface="Arial"/>
              </a:rPr>
              <a:t>‹#›</a:t>
            </a:fld>
            <a:endParaRPr lang="ru-RU" sz="1400" b="0" i="0" u="none" strike="noStrike" cap="none">
              <a:solidFill>
                <a:schemeClr val="lt1"/>
              </a:solidFill>
              <a:latin typeface="Arial"/>
              <a:ea typeface="Arial"/>
              <a:cs typeface="Arial"/>
              <a:sym typeface="Aria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915231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ru-RU" sz="1400" b="0" i="0" u="none" strike="noStrike" cap="none" smtClean="0">
                <a:solidFill>
                  <a:schemeClr val="lt1"/>
                </a:solidFill>
                <a:latin typeface="Arial"/>
                <a:ea typeface="Arial"/>
                <a:cs typeface="Arial"/>
                <a:sym typeface="Arial"/>
              </a:rPr>
              <a:t>‹#›</a:t>
            </a:fld>
            <a:endParaRPr lang="ru-RU" sz="14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4039933899"/>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ru-RU" sz="1400" b="0" i="0" u="none" strike="noStrike" cap="none" smtClean="0">
                <a:solidFill>
                  <a:schemeClr val="lt1"/>
                </a:solidFill>
                <a:latin typeface="Arial"/>
                <a:ea typeface="Arial"/>
                <a:cs typeface="Arial"/>
                <a:sym typeface="Arial"/>
              </a:rPr>
              <a:t>‹#›</a:t>
            </a:fld>
            <a:endParaRPr lang="ru-RU" sz="14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38459575"/>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ru-RU" sz="1400" b="0" i="0" u="none" strike="noStrike" cap="none" smtClean="0">
                <a:solidFill>
                  <a:schemeClr val="lt1"/>
                </a:solidFill>
                <a:latin typeface="Arial"/>
                <a:ea typeface="Arial"/>
                <a:cs typeface="Arial"/>
                <a:sym typeface="Arial"/>
              </a:rPr>
              <a:t>‹#›</a:t>
            </a:fld>
            <a:endParaRPr lang="ru-RU" sz="14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419885491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ru-RU" sz="1400" b="0" i="0" u="none" strike="noStrike" cap="none" smtClean="0">
                <a:solidFill>
                  <a:schemeClr val="lt1"/>
                </a:solidFill>
                <a:latin typeface="Arial"/>
                <a:ea typeface="Arial"/>
                <a:cs typeface="Arial"/>
                <a:sym typeface="Arial"/>
              </a:rPr>
              <a:t>‹#›</a:t>
            </a:fld>
            <a:endParaRPr lang="ru-RU" sz="14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131888018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ru-RU" sz="1400" b="0" i="0" u="none" strike="noStrike" cap="none" smtClean="0">
                <a:solidFill>
                  <a:schemeClr val="lt1"/>
                </a:solidFill>
                <a:latin typeface="Arial"/>
                <a:ea typeface="Arial"/>
                <a:cs typeface="Arial"/>
                <a:sym typeface="Arial"/>
              </a:rPr>
              <a:t>‹#›</a:t>
            </a:fld>
            <a:endParaRPr lang="ru-RU" sz="14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744669306"/>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ru-RU" sz="1400" b="0" i="0" u="none" strike="noStrike" cap="none" smtClean="0">
                <a:solidFill>
                  <a:schemeClr val="lt1"/>
                </a:solidFill>
                <a:latin typeface="Arial"/>
                <a:ea typeface="Arial"/>
                <a:cs typeface="Arial"/>
                <a:sym typeface="Arial"/>
              </a:rPr>
              <a:t>‹#›</a:t>
            </a:fld>
            <a:endParaRPr lang="ru-RU" sz="14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410882869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ru-RU" sz="1400" b="0" i="0" u="none" strike="noStrike" cap="none" smtClean="0">
                <a:solidFill>
                  <a:schemeClr val="lt1"/>
                </a:solidFill>
                <a:latin typeface="Arial"/>
                <a:ea typeface="Arial"/>
                <a:cs typeface="Arial"/>
                <a:sym typeface="Arial"/>
              </a:rPr>
              <a:t>‹#›</a:t>
            </a:fld>
            <a:endParaRPr lang="ru-RU" sz="14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170158562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ru-RU" sz="1400" b="0" i="0" u="none" strike="noStrike" cap="none" smtClean="0">
                <a:solidFill>
                  <a:schemeClr val="lt1"/>
                </a:solidFill>
                <a:latin typeface="Arial"/>
                <a:ea typeface="Arial"/>
                <a:cs typeface="Arial"/>
                <a:sym typeface="Arial"/>
              </a:rPr>
              <a:t>‹#›</a:t>
            </a:fld>
            <a:endParaRPr lang="ru-RU" sz="14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388547556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ru-RU" sz="1400" b="0" i="0" u="none" strike="noStrike" cap="none" smtClean="0">
                <a:solidFill>
                  <a:schemeClr val="lt1"/>
                </a:solidFill>
                <a:latin typeface="Arial"/>
                <a:ea typeface="Arial"/>
                <a:cs typeface="Arial"/>
                <a:sym typeface="Arial"/>
              </a:rPr>
              <a:t>‹#›</a:t>
            </a:fld>
            <a:endParaRPr lang="ru-RU" sz="14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1012484726"/>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ru-RU" sz="1400" b="0" i="0" u="none" strike="noStrike" cap="none" smtClean="0">
                <a:solidFill>
                  <a:schemeClr val="lt1"/>
                </a:solidFill>
                <a:latin typeface="Arial"/>
                <a:ea typeface="Arial"/>
                <a:cs typeface="Arial"/>
                <a:sym typeface="Arial"/>
              </a:rPr>
              <a:t>‹#›</a:t>
            </a:fld>
            <a:endParaRPr lang="ru-RU" sz="14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137178003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ru-RU" sz="1400" b="0" i="0" u="none" strike="noStrike" cap="none" smtClean="0">
                <a:solidFill>
                  <a:schemeClr val="lt1"/>
                </a:solidFill>
                <a:latin typeface="Arial"/>
                <a:ea typeface="Arial"/>
                <a:cs typeface="Arial"/>
                <a:sym typeface="Arial"/>
              </a:rPr>
              <a:t>‹#›</a:t>
            </a:fld>
            <a:endParaRPr lang="ru-RU" sz="14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76773804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marL="0" marR="0" lvl="0" indent="0" algn="r" rtl="0">
              <a:spcBef>
                <a:spcPts val="0"/>
              </a:spcBef>
              <a:spcAft>
                <a:spcPts val="0"/>
              </a:spcAft>
              <a:buSzPct val="25000"/>
              <a:buNone/>
            </a:pPr>
            <a:fld id="{00000000-1234-1234-1234-123412341234}" type="slidenum">
              <a:rPr lang="ru-RU" sz="1400" b="0" i="0" u="none" strike="noStrike" cap="none" smtClean="0">
                <a:solidFill>
                  <a:schemeClr val="lt1"/>
                </a:solidFill>
                <a:latin typeface="Arial"/>
                <a:ea typeface="Arial"/>
                <a:cs typeface="Arial"/>
                <a:sym typeface="Arial"/>
              </a:rPr>
              <a:t>‹#›</a:t>
            </a:fld>
            <a:endParaRPr lang="ru-RU" sz="14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1851963500"/>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ppt/slides/#sub_2200"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5" name="Shape 95"/>
          <p:cNvSpPr txBox="1">
            <a:spLocks noGrp="1"/>
          </p:cNvSpPr>
          <p:nvPr>
            <p:ph type="ctrTitle"/>
          </p:nvPr>
        </p:nvSpPr>
        <p:spPr>
          <a:xfrm>
            <a:off x="157754" y="112743"/>
            <a:ext cx="7772400" cy="1298812"/>
          </a:xfrm>
          <a:prstGeom prst="rect">
            <a:avLst/>
          </a:prstGeom>
          <a:noFill/>
          <a:ln>
            <a:noFill/>
          </a:ln>
        </p:spPr>
        <p:txBody>
          <a:bodyPr lIns="91425" tIns="45700" rIns="91425" bIns="45700" anchor="b" anchorCtr="1">
            <a:noAutofit/>
          </a:bodyPr>
          <a:lstStyle/>
          <a:p>
            <a:pPr marL="0" marR="0" lvl="0" indent="0" algn="ctr" rtl="0">
              <a:spcBef>
                <a:spcPts val="0"/>
              </a:spcBef>
              <a:spcAft>
                <a:spcPts val="0"/>
              </a:spcAft>
              <a:buSzPct val="25000"/>
              <a:buNone/>
            </a:pPr>
            <a:r>
              <a:rPr lang="ru-RU" sz="8000" b="1" i="0" u="none" strike="noStrike" dirty="0" smtClean="0">
                <a:ln w="0"/>
                <a:effectLst>
                  <a:outerShdw blurRad="38100" dist="25400" dir="5400000" algn="ctr" rotWithShape="0">
                    <a:srgbClr val="6E747A">
                      <a:alpha val="43000"/>
                    </a:srgbClr>
                  </a:outerShdw>
                </a:effectLst>
                <a:latin typeface="Tahoma"/>
                <a:ea typeface="Tahoma"/>
                <a:cs typeface="Tahoma"/>
                <a:sym typeface="Tahoma"/>
              </a:rPr>
              <a:t>КОРЬ</a:t>
            </a:r>
            <a:r>
              <a:rPr lang="ru-RU" sz="3600" b="1" i="0" u="none" strike="noStrike" dirty="0" smtClean="0">
                <a:ln w="0"/>
                <a:effectLst>
                  <a:outerShdw blurRad="38100" dist="25400" dir="5400000" algn="ctr" rotWithShape="0">
                    <a:srgbClr val="6E747A">
                      <a:alpha val="43000"/>
                    </a:srgbClr>
                  </a:outerShdw>
                </a:effectLst>
                <a:latin typeface="Tahoma"/>
                <a:ea typeface="Tahoma"/>
                <a:cs typeface="Tahoma"/>
                <a:sym typeface="Tahoma"/>
              </a:rPr>
              <a:t> </a:t>
            </a:r>
            <a:endParaRPr lang="ru-RU" sz="3600" b="1" i="0" u="none" strike="noStrike" dirty="0">
              <a:ln w="0"/>
              <a:effectLst>
                <a:outerShdw blurRad="38100" dist="25400" dir="5400000" algn="ctr" rotWithShape="0">
                  <a:srgbClr val="6E747A">
                    <a:alpha val="43000"/>
                  </a:srgbClr>
                </a:outerShdw>
              </a:effectLst>
              <a:latin typeface="Tahoma"/>
              <a:ea typeface="Tahoma"/>
              <a:cs typeface="Tahoma"/>
              <a:sym typeface="Tahoma"/>
            </a:endParaRPr>
          </a:p>
        </p:txBody>
      </p:sp>
      <p:sp>
        <p:nvSpPr>
          <p:cNvPr id="2" name="Subtitle 1"/>
          <p:cNvSpPr>
            <a:spLocks noGrp="1"/>
          </p:cNvSpPr>
          <p:nvPr>
            <p:ph type="subTitle" idx="1"/>
          </p:nvPr>
        </p:nvSpPr>
        <p:spPr>
          <a:xfrm>
            <a:off x="1130595" y="1334677"/>
            <a:ext cx="5826719" cy="1096899"/>
          </a:xfrm>
        </p:spPr>
        <p:txBody>
          <a:bodyPr/>
          <a:lstStyle/>
          <a:p>
            <a:pPr algn="ctr"/>
            <a:r>
              <a:rPr lang="ru-RU" dirty="0">
                <a:ln w="0"/>
                <a:solidFill>
                  <a:schemeClr val="accent6">
                    <a:lumMod val="50000"/>
                  </a:schemeClr>
                </a:solidFill>
                <a:effectLst>
                  <a:outerShdw blurRad="38100" dist="25400" dir="5400000" algn="ctr" rotWithShape="0">
                    <a:srgbClr val="6E747A">
                      <a:alpha val="43000"/>
                    </a:srgbClr>
                  </a:outerShdw>
                </a:effectLst>
                <a:latin typeface="Tahoma"/>
                <a:ea typeface="Tahoma"/>
                <a:cs typeface="Tahoma"/>
                <a:sym typeface="Tahoma"/>
              </a:rPr>
              <a:t>эпидемиолог</a:t>
            </a:r>
            <a:r>
              <a:rPr lang="ru-RU" dirty="0">
                <a:ln w="0"/>
                <a:solidFill>
                  <a:schemeClr val="accent6">
                    <a:lumMod val="50000"/>
                  </a:schemeClr>
                </a:solidFill>
                <a:effectLst>
                  <a:outerShdw blurRad="38100" dist="25400" dir="5400000" algn="ctr" rotWithShape="0">
                    <a:srgbClr val="6E747A">
                      <a:alpha val="43000"/>
                    </a:srgbClr>
                  </a:outerShdw>
                </a:effectLst>
              </a:rPr>
              <a:t>ия</a:t>
            </a:r>
            <a:r>
              <a:rPr lang="ru-RU" dirty="0">
                <a:ln w="0"/>
                <a:solidFill>
                  <a:schemeClr val="accent6">
                    <a:lumMod val="50000"/>
                  </a:schemeClr>
                </a:solidFill>
                <a:effectLst>
                  <a:outerShdw blurRad="38100" dist="25400" dir="5400000" algn="ctr" rotWithShape="0">
                    <a:srgbClr val="6E747A">
                      <a:alpha val="43000"/>
                    </a:srgbClr>
                  </a:outerShdw>
                </a:effectLst>
                <a:latin typeface="Tahoma"/>
                <a:ea typeface="Tahoma"/>
                <a:cs typeface="Tahoma"/>
                <a:sym typeface="Tahoma"/>
              </a:rPr>
              <a:t>, клиника, диагностика, профилактика</a:t>
            </a:r>
            <a:endParaRPr lang="en-US" dirty="0">
              <a:solidFill>
                <a:schemeClr val="accent6">
                  <a:lumMod val="50000"/>
                </a:schemeClr>
              </a:solidFill>
            </a:endParaRPr>
          </a:p>
        </p:txBody>
      </p:sp>
      <p:sp>
        <p:nvSpPr>
          <p:cNvPr id="94" name="Shape 94"/>
          <p:cNvSpPr txBox="1">
            <a:spLocks noGrp="1"/>
          </p:cNvSpPr>
          <p:nvPr>
            <p:ph type="sldNum" sz="quarter" idx="12"/>
          </p:nvPr>
        </p:nvSpPr>
        <p:spPr>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ru-RU" sz="1400" b="0" i="0" u="none" strike="noStrike" cap="none">
                <a:solidFill>
                  <a:schemeClr val="lt1"/>
                </a:solidFill>
                <a:latin typeface="Arial"/>
                <a:ea typeface="Arial"/>
                <a:cs typeface="Arial"/>
                <a:sym typeface="Arial"/>
              </a:rPr>
              <a:t>1</a:t>
            </a:fld>
            <a:endParaRPr lang="ru-RU" sz="1400" b="0" i="0" u="none" strike="noStrike" cap="none">
              <a:solidFill>
                <a:schemeClr val="lt1"/>
              </a:solidFill>
              <a:latin typeface="Arial"/>
              <a:ea typeface="Arial"/>
              <a:cs typeface="Arial"/>
              <a:sym typeface="Arial"/>
            </a:endParaRP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33598" r="-1"/>
          <a:stretch/>
        </p:blipFill>
        <p:spPr>
          <a:xfrm>
            <a:off x="2097598" y="2256740"/>
            <a:ext cx="3892711" cy="414974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p:txBody>
          <a:bodyPr/>
          <a:lstStyle/>
          <a:p>
            <a:pPr lvl="0"/>
            <a:r>
              <a:rPr lang="ru-RU" smtClean="0">
                <a:solidFill>
                  <a:schemeClr val="accent4">
                    <a:lumMod val="10000"/>
                  </a:schemeClr>
                </a:solidFill>
                <a:sym typeface="Tahoma"/>
              </a:rPr>
              <a:t/>
            </a:r>
            <a:br>
              <a:rPr lang="ru-RU" smtClean="0">
                <a:solidFill>
                  <a:schemeClr val="accent4">
                    <a:lumMod val="10000"/>
                  </a:schemeClr>
                </a:solidFill>
                <a:sym typeface="Tahoma"/>
              </a:rPr>
            </a:br>
            <a:endParaRPr lang="ru-RU">
              <a:solidFill>
                <a:schemeClr val="accent4">
                  <a:lumMod val="10000"/>
                </a:schemeClr>
              </a:solidFill>
              <a:sym typeface="Tahoma"/>
            </a:endParaRPr>
          </a:p>
        </p:txBody>
      </p:sp>
      <p:sp>
        <p:nvSpPr>
          <p:cNvPr id="175" name="Shape 175"/>
          <p:cNvSpPr txBox="1">
            <a:spLocks noGrp="1"/>
          </p:cNvSpPr>
          <p:nvPr>
            <p:ph idx="1"/>
          </p:nvPr>
        </p:nvSpPr>
        <p:spPr>
          <a:xfrm>
            <a:off x="609599" y="1014178"/>
            <a:ext cx="6347714" cy="3880773"/>
          </a:xfrm>
        </p:spPr>
        <p:txBody>
          <a:bodyPr>
            <a:noAutofit/>
          </a:bodyPr>
          <a:lstStyle/>
          <a:p>
            <a:pPr lvl="0"/>
            <a:r>
              <a:rPr lang="ru-RU" smtClean="0">
                <a:sym typeface="Tahoma"/>
              </a:rPr>
              <a:t>Больные тяжелыми клиническими формами кори или при подозрении , а также больные этими инфекциями из детских учреждений с постоянным пребыванием детей, общежитии, проживающие в неблагоприятных бытовых условиях, должны быть госпитализированы.</a:t>
            </a:r>
          </a:p>
          <a:p>
            <a:pPr lvl="0"/>
            <a:r>
              <a:rPr lang="ru-RU" smtClean="0">
                <a:sym typeface="Tahoma"/>
              </a:rPr>
              <a:t> </a:t>
            </a:r>
          </a:p>
          <a:p>
            <a:pPr lvl="0"/>
            <a:r>
              <a:rPr lang="ru-RU" smtClean="0">
                <a:sym typeface="Tahoma"/>
              </a:rPr>
              <a:t>В направлениях на госпитализацию больных корью или подозрении кроме анкетных данных указываются первоначальные симптомы заболевания, сведения о проведенном лечении и профилактических прививках, а также сведения о контактах с больным (больными) корью</a:t>
            </a:r>
          </a:p>
          <a:p>
            <a:pPr lvl="0"/>
            <a:endParaRPr lang="ru-RU" smtClean="0">
              <a:sym typeface="Tahoma"/>
            </a:endParaRPr>
          </a:p>
          <a:p>
            <a:pPr lvl="0"/>
            <a:r>
              <a:rPr lang="ru-RU" smtClean="0">
                <a:sym typeface="Tahoma"/>
              </a:rPr>
              <a:t>Лечение больных проводится в соответствии с формой и тяжестью заболевания. </a:t>
            </a:r>
          </a:p>
          <a:p>
            <a:pPr lvl="0"/>
            <a:endParaRPr lang="ru-RU">
              <a:sym typeface="Tahoma"/>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p:txBody>
          <a:bodyPr/>
          <a:lstStyle/>
          <a:p>
            <a:pPr lvl="0"/>
            <a:r>
              <a:rPr lang="ru-RU" smtClean="0">
                <a:solidFill>
                  <a:schemeClr val="accent4">
                    <a:lumMod val="10000"/>
                  </a:schemeClr>
                </a:solidFill>
                <a:sym typeface="Tahoma"/>
              </a:rPr>
              <a:t/>
            </a:r>
            <a:br>
              <a:rPr lang="ru-RU" smtClean="0">
                <a:solidFill>
                  <a:schemeClr val="accent4">
                    <a:lumMod val="10000"/>
                  </a:schemeClr>
                </a:solidFill>
                <a:sym typeface="Tahoma"/>
              </a:rPr>
            </a:br>
            <a:endParaRPr lang="ru-RU">
              <a:solidFill>
                <a:schemeClr val="accent4">
                  <a:lumMod val="10000"/>
                </a:schemeClr>
              </a:solidFill>
              <a:sym typeface="Tahoma"/>
            </a:endParaRPr>
          </a:p>
        </p:txBody>
      </p:sp>
      <p:sp>
        <p:nvSpPr>
          <p:cNvPr id="182" name="Shape 182"/>
          <p:cNvSpPr txBox="1">
            <a:spLocks noGrp="1"/>
          </p:cNvSpPr>
          <p:nvPr>
            <p:ph idx="1"/>
          </p:nvPr>
        </p:nvSpPr>
        <p:spPr/>
        <p:txBody>
          <a:bodyPr>
            <a:normAutofit fontScale="92500" lnSpcReduction="20000"/>
          </a:bodyPr>
          <a:lstStyle/>
          <a:p>
            <a:pPr lvl="0"/>
            <a:r>
              <a:rPr lang="ru-RU" smtClean="0">
                <a:sym typeface="Tahoma"/>
              </a:rPr>
              <a:t>Возможность выписки больного из стационара определяется клиническими показаниями</a:t>
            </a:r>
          </a:p>
          <a:p>
            <a:pPr lvl="0"/>
            <a:endParaRPr lang="ru-RU" smtClean="0">
              <a:sym typeface="Tahoma"/>
            </a:endParaRPr>
          </a:p>
          <a:p>
            <a:pPr lvl="0"/>
            <a:r>
              <a:rPr lang="ru-RU" smtClean="0">
                <a:sym typeface="Tahoma"/>
              </a:rPr>
              <a:t>Период госпитализации больного продолжается до исчезновения клинических симптомов, но не менее 5 дней с момента появления коревой экзантемы </a:t>
            </a:r>
          </a:p>
          <a:p>
            <a:pPr lvl="0"/>
            <a:endParaRPr lang="ru-RU" smtClean="0">
              <a:sym typeface="Tahoma"/>
            </a:endParaRPr>
          </a:p>
          <a:p>
            <a:pPr lvl="0"/>
            <a:r>
              <a:rPr lang="ru-RU" smtClean="0">
                <a:sym typeface="Tahoma"/>
              </a:rPr>
              <a:t>Допуск реконвалесцентов в коллектив разрешается после клинического выздоровления даже при наличии вторичных случаев инфекционной болезни в очаге</a:t>
            </a:r>
          </a:p>
          <a:p>
            <a:pPr lvl="0"/>
            <a:endParaRPr lang="ru-RU" smtClean="0">
              <a:sym typeface="Tahoma"/>
            </a:endParaRPr>
          </a:p>
          <a:p>
            <a:pPr lvl="0"/>
            <a:r>
              <a:rPr lang="ru-RU" smtClean="0">
                <a:sym typeface="Tahoma"/>
              </a:rPr>
              <a:t>Больные корью подлежат лабораторному обследованию с целью подтверждения диагноза. </a:t>
            </a:r>
            <a:endParaRPr lang="ru-RU">
              <a:sym typeface="Tahoma"/>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188" name="Shape 188"/>
          <p:cNvSpPr txBox="1">
            <a:spLocks noGrp="1"/>
          </p:cNvSpPr>
          <p:nvPr>
            <p:ph idx="1"/>
          </p:nvPr>
        </p:nvSpPr>
        <p:spPr/>
        <p:txBody>
          <a:bodyPr>
            <a:noAutofit/>
          </a:bodyPr>
          <a:lstStyle/>
          <a:p>
            <a:pPr lvl="0"/>
            <a:r>
              <a:rPr lang="ru-RU" sz="2800" dirty="0" smtClean="0">
                <a:sym typeface="Tahoma"/>
              </a:rPr>
              <a:t>В условиях отсутствия регистрации заболеваемости кори, важное значение имеет активный эпидемиологический надзор за корью, цель которого выявление скрытых случаев кори у лиц с экзантемными заболеваниями. </a:t>
            </a:r>
          </a:p>
          <a:p>
            <a:pPr lvl="0"/>
            <a:endParaRPr lang="ru-RU" sz="2800" dirty="0" smtClean="0">
              <a:sym typeface="Tahoma"/>
            </a:endParaRPr>
          </a:p>
          <a:p>
            <a:pPr lvl="0"/>
            <a:r>
              <a:rPr lang="ru-RU" sz="2800" dirty="0" smtClean="0">
                <a:sym typeface="Tahoma"/>
              </a:rPr>
              <a:t> </a:t>
            </a:r>
            <a:endParaRPr lang="ru-RU" sz="2800" dirty="0">
              <a:sym typeface="Tahoma"/>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idx="1"/>
          </p:nvPr>
        </p:nvSpPr>
        <p:spPr>
          <a:xfrm>
            <a:off x="142875" y="142875"/>
            <a:ext cx="8858249" cy="6429375"/>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hlink"/>
              </a:buClr>
              <a:buSzPct val="25000"/>
              <a:buFont typeface="Noto Sans Symbols"/>
              <a:buNone/>
            </a:pPr>
            <a:endParaRPr sz="3000" b="1" i="0" u="none" strike="noStrike" cap="none" dirty="0">
              <a:solidFill>
                <a:schemeClr val="accent5">
                  <a:lumMod val="10000"/>
                </a:schemeClr>
              </a:solidFill>
              <a:latin typeface="Tahoma"/>
              <a:ea typeface="Tahoma"/>
              <a:cs typeface="Tahoma"/>
              <a:sym typeface="Tahoma"/>
            </a:endParaRPr>
          </a:p>
          <a:p>
            <a:pPr marL="342900" marR="0" lvl="0" indent="-342900" algn="l" rtl="0">
              <a:spcBef>
                <a:spcPts val="360"/>
              </a:spcBef>
              <a:spcAft>
                <a:spcPts val="0"/>
              </a:spcAft>
              <a:buClr>
                <a:schemeClr val="hlink"/>
              </a:buClr>
              <a:buSzPct val="120000"/>
              <a:buFont typeface="Tahoma"/>
              <a:buChar char="•"/>
            </a:pPr>
            <a:r>
              <a:rPr lang="ru-RU" sz="1800" b="1" i="0" u="none" strike="noStrike" cap="none" dirty="0">
                <a:solidFill>
                  <a:schemeClr val="accent5">
                    <a:lumMod val="10000"/>
                  </a:schemeClr>
                </a:solidFill>
                <a:latin typeface="Tahoma"/>
                <a:ea typeface="Tahoma"/>
                <a:cs typeface="Tahoma"/>
                <a:sym typeface="Tahoma"/>
              </a:rPr>
              <a:t>Правила проведения активного надзора за корью в условиях спорадической заболеваемости</a:t>
            </a:r>
          </a:p>
          <a:p>
            <a:pPr marL="342900" marR="0" lvl="0" indent="-342900" algn="l" rtl="0">
              <a:spcBef>
                <a:spcPts val="360"/>
              </a:spcBef>
              <a:spcAft>
                <a:spcPts val="0"/>
              </a:spcAft>
              <a:buClr>
                <a:schemeClr val="hlink"/>
              </a:buClr>
              <a:buSzPct val="120000"/>
              <a:buFont typeface="Tahoma"/>
              <a:buChar char="•"/>
            </a:pPr>
            <a:r>
              <a:rPr lang="ru-RU" sz="1800" b="0" i="0" u="none" strike="noStrike" cap="none" dirty="0">
                <a:solidFill>
                  <a:schemeClr val="accent5">
                    <a:lumMod val="10000"/>
                  </a:schemeClr>
                </a:solidFill>
                <a:latin typeface="Tahoma"/>
                <a:ea typeface="Tahoma"/>
                <a:cs typeface="Tahoma"/>
                <a:sym typeface="Tahoma"/>
              </a:rPr>
              <a:t>1. Поиск и обследование больных проводить в течение года</a:t>
            </a:r>
            <a:r>
              <a:rPr lang="ru-RU" sz="1800" b="1" i="0" u="none" strike="noStrike" cap="none" dirty="0">
                <a:solidFill>
                  <a:schemeClr val="accent5">
                    <a:lumMod val="10000"/>
                  </a:schemeClr>
                </a:solidFill>
                <a:latin typeface="Tahoma"/>
                <a:ea typeface="Tahoma"/>
                <a:cs typeface="Tahoma"/>
                <a:sym typeface="Tahoma"/>
              </a:rPr>
              <a:t> </a:t>
            </a:r>
          </a:p>
          <a:p>
            <a:pPr marL="342900" marR="0" lvl="0" indent="-342900" algn="l" rtl="0">
              <a:spcBef>
                <a:spcPts val="360"/>
              </a:spcBef>
              <a:spcAft>
                <a:spcPts val="0"/>
              </a:spcAft>
              <a:buClr>
                <a:schemeClr val="hlink"/>
              </a:buClr>
              <a:buSzPct val="120000"/>
              <a:buFont typeface="Tahoma"/>
              <a:buChar char="•"/>
            </a:pPr>
            <a:r>
              <a:rPr lang="ru-RU" sz="1800" b="0" i="0" u="none" strike="noStrike" cap="none" dirty="0">
                <a:solidFill>
                  <a:schemeClr val="accent5">
                    <a:lumMod val="10000"/>
                  </a:schemeClr>
                </a:solidFill>
                <a:latin typeface="Tahoma"/>
                <a:ea typeface="Tahoma"/>
                <a:cs typeface="Tahoma"/>
                <a:sym typeface="Tahoma"/>
              </a:rPr>
              <a:t>2. Обследовать больных только с пятнисто-папулезной сыпью и лихорадкой с температурой тела 37,5 градусов и выше (при обследовании больных с диагнозом «краснуха» обязательно наличие температуры  тела 38,0 градусов и выше).</a:t>
            </a:r>
          </a:p>
          <a:p>
            <a:pPr marL="342900" marR="0" lvl="0" indent="-342900" algn="l" rtl="0">
              <a:spcBef>
                <a:spcPts val="360"/>
              </a:spcBef>
              <a:spcAft>
                <a:spcPts val="0"/>
              </a:spcAft>
              <a:buClr>
                <a:schemeClr val="hlink"/>
              </a:buClr>
              <a:buSzPct val="120000"/>
              <a:buFont typeface="Tahoma"/>
              <a:buChar char="•"/>
            </a:pPr>
            <a:r>
              <a:rPr lang="ru-RU" sz="1800" b="0" i="0" u="none" strike="noStrike" cap="none" dirty="0">
                <a:solidFill>
                  <a:schemeClr val="accent5">
                    <a:lumMod val="10000"/>
                  </a:schemeClr>
                </a:solidFill>
                <a:latin typeface="Tahoma"/>
                <a:ea typeface="Tahoma"/>
                <a:cs typeface="Tahoma"/>
                <a:sym typeface="Tahoma"/>
              </a:rPr>
              <a:t> 3. Исключить из обследования лиц,  вакцинированных против кори менее 6 месяцев назад.  </a:t>
            </a:r>
          </a:p>
          <a:p>
            <a:pPr marL="342900" marR="0" lvl="0" indent="-342900" algn="l" rtl="0">
              <a:spcBef>
                <a:spcPts val="360"/>
              </a:spcBef>
              <a:spcAft>
                <a:spcPts val="0"/>
              </a:spcAft>
              <a:buClr>
                <a:schemeClr val="hlink"/>
              </a:buClr>
              <a:buSzPct val="120000"/>
              <a:buFont typeface="Tahoma"/>
              <a:buChar char="•"/>
            </a:pPr>
            <a:r>
              <a:rPr lang="ru-RU" sz="1800" b="0" i="0" u="none" strike="noStrike" cap="none" dirty="0">
                <a:solidFill>
                  <a:schemeClr val="accent5">
                    <a:lumMod val="10000"/>
                  </a:schemeClr>
                </a:solidFill>
                <a:latin typeface="Tahoma"/>
                <a:ea typeface="Tahoma"/>
                <a:cs typeface="Tahoma"/>
                <a:sym typeface="Tahoma"/>
              </a:rPr>
              <a:t>4. Из очагов «краснухи?», «скарлатины?» и других заболеваний,  клиническим проявлением которых является  лихорадка и  пятнисто-папулезная сыпь,  обследовать только первые  два-три случая.</a:t>
            </a:r>
          </a:p>
          <a:p>
            <a:pPr marL="342900" marR="0" lvl="0" indent="-342900" algn="l" rtl="0">
              <a:spcBef>
                <a:spcPts val="360"/>
              </a:spcBef>
              <a:spcAft>
                <a:spcPts val="0"/>
              </a:spcAft>
              <a:buClr>
                <a:schemeClr val="hlink"/>
              </a:buClr>
              <a:buSzPct val="120000"/>
              <a:buFont typeface="Tahoma"/>
              <a:buChar char="•"/>
            </a:pPr>
            <a:r>
              <a:rPr lang="ru-RU" sz="1800" b="0" i="0" u="none" strike="noStrike" cap="none" dirty="0">
                <a:solidFill>
                  <a:schemeClr val="accent5">
                    <a:lumMod val="10000"/>
                  </a:schemeClr>
                </a:solidFill>
                <a:latin typeface="Tahoma"/>
                <a:ea typeface="Tahoma"/>
                <a:cs typeface="Tahoma"/>
                <a:sym typeface="Tahoma"/>
              </a:rPr>
              <a:t> 5. Обследование больных осуществлять в сроки, предусмотренные приказом Минздрава России от 21.03.2003 № 117  «О реализации Программы ликвидации кори в Российской Федерации к 2010 году».</a:t>
            </a:r>
          </a:p>
          <a:p>
            <a:pPr marL="342900" marR="0" lvl="0" indent="-342900" algn="l" rtl="0">
              <a:spcBef>
                <a:spcPts val="360"/>
              </a:spcBef>
              <a:spcAft>
                <a:spcPts val="0"/>
              </a:spcAft>
              <a:buClr>
                <a:schemeClr val="hlink"/>
              </a:buClr>
              <a:buSzPct val="120000"/>
              <a:buFont typeface="Tahoma"/>
              <a:buChar char="•"/>
            </a:pPr>
            <a:r>
              <a:rPr lang="ru-RU" sz="1800" b="0" i="0" u="none" strike="noStrike" cap="none" dirty="0">
                <a:solidFill>
                  <a:schemeClr val="accent5">
                    <a:lumMod val="10000"/>
                  </a:schemeClr>
                </a:solidFill>
                <a:latin typeface="Tahoma"/>
                <a:ea typeface="Tahoma"/>
                <a:cs typeface="Tahoma"/>
                <a:sym typeface="Tahoma"/>
              </a:rPr>
              <a:t> 6. Забор крови осуществлять на 3-4 день после появления сыпи.</a:t>
            </a:r>
          </a:p>
          <a:p>
            <a:pPr marL="342900" marR="0" lvl="0" indent="-342900" algn="l" rtl="0">
              <a:spcBef>
                <a:spcPts val="360"/>
              </a:spcBef>
              <a:spcAft>
                <a:spcPts val="0"/>
              </a:spcAft>
              <a:buClr>
                <a:schemeClr val="hlink"/>
              </a:buClr>
              <a:buSzPct val="120000"/>
              <a:buFont typeface="Tahoma"/>
              <a:buChar char="•"/>
            </a:pPr>
            <a:r>
              <a:rPr lang="ru-RU" sz="1800" b="0" i="0" u="none" strike="noStrike" cap="none" dirty="0">
                <a:solidFill>
                  <a:schemeClr val="accent5">
                    <a:lumMod val="10000"/>
                  </a:schemeClr>
                </a:solidFill>
                <a:latin typeface="Tahoma"/>
                <a:ea typeface="Tahoma"/>
                <a:cs typeface="Tahoma"/>
                <a:sym typeface="Tahoma"/>
              </a:rPr>
              <a:t> 7. Направлять материал от больных корью или экзантемными заболеваниями в день забора материала в ФГУЗ «ЦГиЭ в ЯНАО» с заполнением установленной формы направления. </a:t>
            </a:r>
          </a:p>
          <a:p>
            <a:pPr marL="342900" marR="0" lvl="0" indent="-342900" algn="l" rtl="0">
              <a:spcBef>
                <a:spcPts val="480"/>
              </a:spcBef>
              <a:spcAft>
                <a:spcPts val="0"/>
              </a:spcAft>
              <a:buClr>
                <a:schemeClr val="hlink"/>
              </a:buClr>
              <a:buSzPct val="119999"/>
              <a:buFont typeface="Tahoma"/>
              <a:buNone/>
            </a:pPr>
            <a:endParaRPr sz="2400" b="0" i="0" u="none" strike="noStrike" cap="none" dirty="0">
              <a:solidFill>
                <a:schemeClr val="accent5">
                  <a:lumMod val="10000"/>
                </a:schemeClr>
              </a:solidFill>
              <a:latin typeface="Tahoma"/>
              <a:ea typeface="Tahoma"/>
              <a:cs typeface="Tahoma"/>
              <a:sym typeface="Tahoma"/>
            </a:endParaRPr>
          </a:p>
          <a:p>
            <a:pPr marL="342900" marR="0" lvl="0" indent="-342900" algn="l" rtl="0">
              <a:spcBef>
                <a:spcPts val="720"/>
              </a:spcBef>
              <a:spcAft>
                <a:spcPts val="0"/>
              </a:spcAft>
              <a:buClr>
                <a:schemeClr val="hlink"/>
              </a:buClr>
              <a:buSzPct val="25000"/>
              <a:buFont typeface="Tahoma"/>
              <a:buNone/>
            </a:pPr>
            <a:endParaRPr sz="3600" b="0" i="0" u="none" strike="noStrike" cap="none" dirty="0">
              <a:solidFill>
                <a:schemeClr val="accent5">
                  <a:lumMod val="10000"/>
                </a:schemeClr>
              </a:solidFill>
              <a:latin typeface="Tahoma"/>
              <a:ea typeface="Tahoma"/>
              <a:cs typeface="Tahoma"/>
              <a:sym typeface="Tahoma"/>
            </a:endParaRPr>
          </a:p>
          <a:p>
            <a:pPr marL="0" marR="0" lvl="0" indent="0" algn="l" rtl="0">
              <a:spcBef>
                <a:spcPts val="960"/>
              </a:spcBef>
              <a:spcAft>
                <a:spcPts val="0"/>
              </a:spcAft>
              <a:buClr>
                <a:schemeClr val="hlink"/>
              </a:buClr>
              <a:buSzPct val="25000"/>
              <a:buFont typeface="Noto Sans Symbols"/>
              <a:buNone/>
            </a:pPr>
            <a:r>
              <a:rPr lang="ru-RU" sz="4800" b="1" i="0" u="none" strike="noStrike" cap="none" dirty="0">
                <a:solidFill>
                  <a:schemeClr val="accent5">
                    <a:lumMod val="10000"/>
                  </a:schemeClr>
                </a:solidFill>
                <a:latin typeface="Tahoma"/>
                <a:ea typeface="Tahoma"/>
                <a:cs typeface="Tahoma"/>
                <a:sym typeface="Tahoma"/>
              </a:rPr>
              <a:t>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idx="1"/>
          </p:nvPr>
        </p:nvSpPr>
        <p:spPr>
          <a:xfrm>
            <a:off x="142875" y="142875"/>
            <a:ext cx="8858249" cy="6429375"/>
          </a:xfrm>
          <a:prstGeom prst="rect">
            <a:avLst/>
          </a:prstGeom>
          <a:noFill/>
          <a:ln>
            <a:noFill/>
          </a:ln>
        </p:spPr>
        <p:txBody>
          <a:bodyPr lIns="91425" tIns="45700" rIns="91425" bIns="45700" anchor="t" anchorCtr="0">
            <a:noAutofit/>
          </a:bodyPr>
          <a:lstStyle/>
          <a:p>
            <a:pPr marL="342900" marR="0" lvl="0" indent="-342900" algn="ctr" rtl="0">
              <a:spcBef>
                <a:spcPts val="0"/>
              </a:spcBef>
              <a:spcAft>
                <a:spcPts val="0"/>
              </a:spcAft>
              <a:buClr>
                <a:schemeClr val="hlink"/>
              </a:buClr>
              <a:buSzPct val="25000"/>
              <a:buFont typeface="Tahoma"/>
              <a:buNone/>
            </a:pPr>
            <a:endParaRPr sz="3000" b="1" i="0" u="none" strike="noStrike" cap="none" dirty="0">
              <a:solidFill>
                <a:schemeClr val="accent5">
                  <a:lumMod val="10000"/>
                </a:schemeClr>
              </a:solidFill>
              <a:latin typeface="Tahoma"/>
              <a:ea typeface="Tahoma"/>
              <a:cs typeface="Tahoma"/>
              <a:sym typeface="Tahoma"/>
            </a:endParaRPr>
          </a:p>
          <a:p>
            <a:pPr marL="342900" marR="0" lvl="0" indent="-342900" algn="ctr" rtl="0">
              <a:spcBef>
                <a:spcPts val="360"/>
              </a:spcBef>
              <a:spcAft>
                <a:spcPts val="0"/>
              </a:spcAft>
              <a:buClr>
                <a:schemeClr val="hlink"/>
              </a:buClr>
              <a:buSzPct val="25000"/>
              <a:buFont typeface="Tahoma"/>
              <a:buNone/>
            </a:pPr>
            <a:r>
              <a:rPr lang="ru-RU" sz="1800" b="1" i="0" u="none" strike="noStrike" cap="none" dirty="0">
                <a:solidFill>
                  <a:schemeClr val="accent5">
                    <a:lumMod val="10000"/>
                  </a:schemeClr>
                </a:solidFill>
                <a:latin typeface="Tahoma"/>
                <a:ea typeface="Tahoma"/>
                <a:cs typeface="Tahoma"/>
                <a:sym typeface="Tahoma"/>
              </a:rPr>
              <a:t>Направление</a:t>
            </a:r>
          </a:p>
          <a:p>
            <a:pPr marL="342900" marR="0" lvl="0" indent="-342900" algn="ctr" rtl="0">
              <a:spcBef>
                <a:spcPts val="360"/>
              </a:spcBef>
              <a:spcAft>
                <a:spcPts val="0"/>
              </a:spcAft>
              <a:buClr>
                <a:schemeClr val="hlink"/>
              </a:buClr>
              <a:buSzPct val="25000"/>
              <a:buFont typeface="Tahoma"/>
              <a:buNone/>
            </a:pPr>
            <a:r>
              <a:rPr lang="ru-RU" sz="1800" b="0" i="0" u="none" strike="noStrike" cap="none" dirty="0">
                <a:solidFill>
                  <a:schemeClr val="accent5">
                    <a:lumMod val="10000"/>
                  </a:schemeClr>
                </a:solidFill>
                <a:latin typeface="Tahoma"/>
                <a:ea typeface="Tahoma"/>
                <a:cs typeface="Tahoma"/>
                <a:sym typeface="Tahoma"/>
              </a:rPr>
              <a:t>     (форма прилагается к каждому образцу сыворотки крови, взятой у больного корью или подозрительного на эту инфекцию, и направляемой на исследование)</a:t>
            </a:r>
            <a:r>
              <a:rPr lang="ru-RU" sz="1800" b="0" i="0" u="sng" strike="noStrike" cap="none" dirty="0">
                <a:solidFill>
                  <a:schemeClr val="accent5">
                    <a:lumMod val="10000"/>
                  </a:schemeClr>
                </a:solidFill>
                <a:latin typeface="Tahoma"/>
                <a:ea typeface="Tahoma"/>
                <a:cs typeface="Tahoma"/>
                <a:sym typeface="Tahoma"/>
              </a:rPr>
              <a:t> </a:t>
            </a:r>
          </a:p>
          <a:p>
            <a:pPr marL="342900" marR="0" lvl="0" indent="-342900" algn="l" rtl="0">
              <a:spcBef>
                <a:spcPts val="360"/>
              </a:spcBef>
              <a:spcAft>
                <a:spcPts val="0"/>
              </a:spcAft>
              <a:buClr>
                <a:schemeClr val="hlink"/>
              </a:buClr>
              <a:buSzPct val="120000"/>
              <a:buFont typeface="Tahoma"/>
              <a:buChar char="•"/>
            </a:pPr>
            <a:r>
              <a:rPr lang="ru-RU" sz="1800" b="1" i="0" u="none" strike="noStrike" cap="none" dirty="0">
                <a:solidFill>
                  <a:schemeClr val="accent5">
                    <a:lumMod val="10000"/>
                  </a:schemeClr>
                </a:solidFill>
                <a:latin typeface="Tahoma"/>
                <a:ea typeface="Tahoma"/>
                <a:cs typeface="Tahoma"/>
                <a:sym typeface="Tahoma"/>
              </a:rPr>
              <a:t>Наименование ЛПУ___________________________________________________         </a:t>
            </a:r>
          </a:p>
          <a:p>
            <a:pPr marL="342900" marR="0" lvl="0" indent="-342900" algn="l" rtl="0">
              <a:spcBef>
                <a:spcPts val="360"/>
              </a:spcBef>
              <a:spcAft>
                <a:spcPts val="0"/>
              </a:spcAft>
              <a:buClr>
                <a:schemeClr val="hlink"/>
              </a:buClr>
              <a:buSzPct val="120000"/>
              <a:buFont typeface="Tahoma"/>
              <a:buChar char="•"/>
            </a:pPr>
            <a:r>
              <a:rPr lang="ru-RU" sz="1800" b="1" i="0" u="none" strike="noStrike" cap="none" dirty="0">
                <a:solidFill>
                  <a:schemeClr val="accent5">
                    <a:lumMod val="10000"/>
                  </a:schemeClr>
                </a:solidFill>
                <a:latin typeface="Tahoma"/>
                <a:ea typeface="Tahoma"/>
                <a:cs typeface="Tahoma"/>
                <a:sym typeface="Tahoma"/>
              </a:rPr>
              <a:t>ФИО больного  ____________________</a:t>
            </a:r>
          </a:p>
          <a:p>
            <a:pPr marL="342900" marR="0" lvl="0" indent="-342900" algn="l" rtl="0">
              <a:spcBef>
                <a:spcPts val="360"/>
              </a:spcBef>
              <a:spcAft>
                <a:spcPts val="0"/>
              </a:spcAft>
              <a:buClr>
                <a:schemeClr val="hlink"/>
              </a:buClr>
              <a:buSzPct val="120000"/>
              <a:buFont typeface="Tahoma"/>
              <a:buChar char="•"/>
            </a:pPr>
            <a:r>
              <a:rPr lang="ru-RU" sz="1800" b="1" i="0" u="none" strike="noStrike" cap="none" dirty="0">
                <a:solidFill>
                  <a:schemeClr val="accent5">
                    <a:lumMod val="10000"/>
                  </a:schemeClr>
                </a:solidFill>
                <a:latin typeface="Tahoma"/>
                <a:ea typeface="Tahoma"/>
                <a:cs typeface="Tahoma"/>
                <a:sym typeface="Tahoma"/>
              </a:rPr>
              <a:t>Дата рождения*  __________</a:t>
            </a:r>
          </a:p>
          <a:p>
            <a:pPr marL="342900" marR="0" lvl="0" indent="-342900" algn="l" rtl="0">
              <a:spcBef>
                <a:spcPts val="360"/>
              </a:spcBef>
              <a:spcAft>
                <a:spcPts val="0"/>
              </a:spcAft>
              <a:buClr>
                <a:schemeClr val="hlink"/>
              </a:buClr>
              <a:buSzPct val="120000"/>
              <a:buFont typeface="Tahoma"/>
              <a:buChar char="•"/>
            </a:pPr>
            <a:r>
              <a:rPr lang="ru-RU" sz="1800" b="1" i="0" u="none" strike="noStrike" cap="none" dirty="0">
                <a:solidFill>
                  <a:schemeClr val="accent5">
                    <a:lumMod val="10000"/>
                  </a:schemeClr>
                </a:solidFill>
                <a:latin typeface="Tahoma"/>
                <a:ea typeface="Tahoma"/>
                <a:cs typeface="Tahoma"/>
                <a:sym typeface="Tahoma"/>
              </a:rPr>
              <a:t>Область _______________________Район ___________________________________</a:t>
            </a:r>
          </a:p>
          <a:p>
            <a:pPr marL="342900" marR="0" lvl="0" indent="-342900" algn="l" rtl="0">
              <a:spcBef>
                <a:spcPts val="360"/>
              </a:spcBef>
              <a:spcAft>
                <a:spcPts val="0"/>
              </a:spcAft>
              <a:buClr>
                <a:schemeClr val="hlink"/>
              </a:buClr>
              <a:buSzPct val="120000"/>
              <a:buFont typeface="Tahoma"/>
              <a:buChar char="•"/>
            </a:pPr>
            <a:r>
              <a:rPr lang="ru-RU" sz="1800" b="1" i="0" u="none" strike="noStrike" cap="none" dirty="0">
                <a:solidFill>
                  <a:schemeClr val="accent5">
                    <a:lumMod val="10000"/>
                  </a:schemeClr>
                </a:solidFill>
                <a:latin typeface="Tahoma"/>
                <a:ea typeface="Tahoma"/>
                <a:cs typeface="Tahoma"/>
                <a:sym typeface="Tahoma"/>
              </a:rPr>
              <a:t>Адрес</a:t>
            </a:r>
            <a:r>
              <a:rPr lang="ru-RU" sz="1800" b="0" i="0" u="none" strike="noStrike" cap="none" dirty="0">
                <a:solidFill>
                  <a:schemeClr val="accent5">
                    <a:lumMod val="10000"/>
                  </a:schemeClr>
                </a:solidFill>
                <a:latin typeface="Tahoma"/>
                <a:ea typeface="Tahoma"/>
                <a:cs typeface="Tahoma"/>
                <a:sym typeface="Tahoma"/>
              </a:rPr>
              <a:t>________________________________________________                                           </a:t>
            </a:r>
          </a:p>
          <a:p>
            <a:pPr marL="342900" marR="0" lvl="0" indent="-342900" algn="l" rtl="0">
              <a:spcBef>
                <a:spcPts val="360"/>
              </a:spcBef>
              <a:spcAft>
                <a:spcPts val="0"/>
              </a:spcAft>
              <a:buClr>
                <a:schemeClr val="hlink"/>
              </a:buClr>
              <a:buSzPct val="120000"/>
              <a:buFont typeface="Tahoma"/>
              <a:buChar char="•"/>
            </a:pPr>
            <a:r>
              <a:rPr lang="ru-RU" sz="1800" b="1" i="0" u="none" strike="noStrike" cap="none" dirty="0">
                <a:solidFill>
                  <a:schemeClr val="accent5">
                    <a:lumMod val="10000"/>
                  </a:schemeClr>
                </a:solidFill>
                <a:latin typeface="Tahoma"/>
                <a:ea typeface="Tahoma"/>
                <a:cs typeface="Tahoma"/>
                <a:sym typeface="Tahoma"/>
              </a:rPr>
              <a:t>Коревой анамнез</a:t>
            </a:r>
            <a:r>
              <a:rPr lang="ru-RU" sz="1800" b="0" i="0" u="none" strike="noStrike" cap="none" dirty="0">
                <a:solidFill>
                  <a:schemeClr val="accent5">
                    <a:lumMod val="10000"/>
                  </a:schemeClr>
                </a:solidFill>
                <a:latin typeface="Tahoma"/>
                <a:ea typeface="Tahoma"/>
                <a:cs typeface="Tahoma"/>
                <a:sym typeface="Tahoma"/>
              </a:rPr>
              <a:t>:  дата вакцинации ______дата ревакцинации__________ </a:t>
            </a:r>
          </a:p>
          <a:p>
            <a:pPr marL="342900" marR="0" lvl="0" indent="-342900" algn="l" rtl="0">
              <a:spcBef>
                <a:spcPts val="360"/>
              </a:spcBef>
              <a:spcAft>
                <a:spcPts val="0"/>
              </a:spcAft>
              <a:buClr>
                <a:schemeClr val="hlink"/>
              </a:buClr>
              <a:buSzPct val="120000"/>
              <a:buFont typeface="Tahoma"/>
              <a:buChar char="•"/>
            </a:pPr>
            <a:r>
              <a:rPr lang="ru-RU" sz="1800" b="0" i="0" u="none" strike="noStrike" cap="none" dirty="0">
                <a:solidFill>
                  <a:schemeClr val="accent5">
                    <a:lumMod val="10000"/>
                  </a:schemeClr>
                </a:solidFill>
                <a:latin typeface="Tahoma"/>
                <a:ea typeface="Tahoma"/>
                <a:cs typeface="Tahoma"/>
                <a:sym typeface="Tahoma"/>
              </a:rPr>
              <a:t>Болел ли</a:t>
            </a:r>
            <a:r>
              <a:rPr lang="ru-RU" sz="1800" b="1" i="0" u="none" strike="noStrike" cap="none" dirty="0">
                <a:solidFill>
                  <a:schemeClr val="accent5">
                    <a:lumMod val="10000"/>
                  </a:schemeClr>
                </a:solidFill>
                <a:latin typeface="Tahoma"/>
                <a:ea typeface="Tahoma"/>
                <a:cs typeface="Tahoma"/>
                <a:sym typeface="Tahoma"/>
              </a:rPr>
              <a:t> </a:t>
            </a:r>
            <a:r>
              <a:rPr lang="ru-RU" sz="1800" b="0" i="0" u="none" strike="noStrike" cap="none" dirty="0">
                <a:solidFill>
                  <a:schemeClr val="accent5">
                    <a:lumMod val="10000"/>
                  </a:schemeClr>
                </a:solidFill>
                <a:latin typeface="Tahoma"/>
                <a:ea typeface="Tahoma"/>
                <a:cs typeface="Tahoma"/>
                <a:sym typeface="Tahoma"/>
              </a:rPr>
              <a:t>корью ранее (дата) ____________     не привит / анамнез неизвестен (подчеркнуть)</a:t>
            </a:r>
          </a:p>
          <a:p>
            <a:pPr marL="342900" marR="0" lvl="0" indent="-342900" algn="l" rtl="0">
              <a:spcBef>
                <a:spcPts val="360"/>
              </a:spcBef>
              <a:spcAft>
                <a:spcPts val="0"/>
              </a:spcAft>
              <a:buClr>
                <a:schemeClr val="hlink"/>
              </a:buClr>
              <a:buSzPct val="120000"/>
              <a:buFont typeface="Tahoma"/>
              <a:buChar char="•"/>
            </a:pPr>
            <a:r>
              <a:rPr lang="ru-RU" sz="1800" b="0" i="0" u="none" strike="noStrike" cap="none" dirty="0">
                <a:solidFill>
                  <a:schemeClr val="accent5">
                    <a:lumMod val="10000"/>
                  </a:schemeClr>
                </a:solidFill>
                <a:latin typeface="Tahoma"/>
                <a:ea typeface="Tahoma"/>
                <a:cs typeface="Tahoma"/>
                <a:sym typeface="Tahoma"/>
              </a:rPr>
              <a:t>Дата заболевания__________   Дата появления сыпи ___________</a:t>
            </a:r>
          </a:p>
          <a:p>
            <a:pPr marL="342900" marR="0" lvl="0" indent="-342900" algn="l" rtl="0">
              <a:spcBef>
                <a:spcPts val="360"/>
              </a:spcBef>
              <a:spcAft>
                <a:spcPts val="0"/>
              </a:spcAft>
              <a:buClr>
                <a:schemeClr val="hlink"/>
              </a:buClr>
              <a:buSzPct val="120000"/>
              <a:buFont typeface="Tahoma"/>
              <a:buChar char="•"/>
            </a:pPr>
            <a:r>
              <a:rPr lang="ru-RU" sz="1800" b="0" i="0" u="none" strike="noStrike" cap="none" dirty="0">
                <a:solidFill>
                  <a:schemeClr val="accent5">
                    <a:lumMod val="10000"/>
                  </a:schemeClr>
                </a:solidFill>
                <a:latin typeface="Tahoma"/>
                <a:ea typeface="Tahoma"/>
                <a:cs typeface="Tahoma"/>
                <a:sym typeface="Tahoma"/>
              </a:rPr>
              <a:t>Предварительный диагноз: ________________________________________________</a:t>
            </a:r>
          </a:p>
          <a:p>
            <a:pPr marL="342900" marR="0" lvl="0" indent="-342900" algn="l" rtl="0">
              <a:spcBef>
                <a:spcPts val="360"/>
              </a:spcBef>
              <a:spcAft>
                <a:spcPts val="0"/>
              </a:spcAft>
              <a:buClr>
                <a:schemeClr val="hlink"/>
              </a:buClr>
              <a:buSzPct val="120000"/>
              <a:buFont typeface="Tahoma"/>
              <a:buChar char="•"/>
            </a:pPr>
            <a:r>
              <a:rPr lang="ru-RU" sz="1800" b="0" i="0" u="none" strike="noStrike" cap="none" dirty="0">
                <a:solidFill>
                  <a:schemeClr val="accent5">
                    <a:lumMod val="10000"/>
                  </a:schemeClr>
                </a:solidFill>
                <a:latin typeface="Tahoma"/>
                <a:ea typeface="Tahoma"/>
                <a:cs typeface="Tahoma"/>
                <a:sym typeface="Tahoma"/>
              </a:rPr>
              <a:t>Дата взятия крови  _______________  </a:t>
            </a:r>
          </a:p>
          <a:p>
            <a:pPr marL="342900" marR="0" lvl="0" indent="-342900" algn="l" rtl="0">
              <a:spcBef>
                <a:spcPts val="400"/>
              </a:spcBef>
              <a:spcAft>
                <a:spcPts val="0"/>
              </a:spcAft>
              <a:buClr>
                <a:schemeClr val="hlink"/>
              </a:buClr>
              <a:buSzPct val="120000"/>
              <a:buFont typeface="Tahoma"/>
              <a:buNone/>
            </a:pPr>
            <a:endParaRPr sz="2000" b="0" i="0" u="none" strike="noStrike" cap="none" dirty="0">
              <a:solidFill>
                <a:schemeClr val="accent5">
                  <a:lumMod val="10000"/>
                </a:schemeClr>
              </a:solidFill>
              <a:latin typeface="Tahoma"/>
              <a:ea typeface="Tahoma"/>
              <a:cs typeface="Tahoma"/>
              <a:sym typeface="Tahoma"/>
            </a:endParaRPr>
          </a:p>
          <a:p>
            <a:pPr marL="342900" marR="0" lvl="0" indent="-342900" algn="l" rtl="0">
              <a:spcBef>
                <a:spcPts val="480"/>
              </a:spcBef>
              <a:spcAft>
                <a:spcPts val="0"/>
              </a:spcAft>
              <a:buClr>
                <a:schemeClr val="hlink"/>
              </a:buClr>
              <a:buSzPct val="119999"/>
              <a:buFont typeface="Tahoma"/>
              <a:buNone/>
            </a:pPr>
            <a:endParaRPr sz="2400" b="0" i="0" u="none" strike="noStrike" cap="none" dirty="0">
              <a:solidFill>
                <a:schemeClr val="accent5">
                  <a:lumMod val="10000"/>
                </a:schemeClr>
              </a:solidFill>
              <a:latin typeface="Tahoma"/>
              <a:ea typeface="Tahoma"/>
              <a:cs typeface="Tahoma"/>
              <a:sym typeface="Tahoma"/>
            </a:endParaRPr>
          </a:p>
          <a:p>
            <a:pPr marL="342900" marR="0" lvl="0" indent="-342900" algn="l" rtl="0">
              <a:spcBef>
                <a:spcPts val="720"/>
              </a:spcBef>
              <a:spcAft>
                <a:spcPts val="0"/>
              </a:spcAft>
              <a:buClr>
                <a:schemeClr val="hlink"/>
              </a:buClr>
              <a:buSzPct val="25000"/>
              <a:buFont typeface="Tahoma"/>
              <a:buNone/>
            </a:pPr>
            <a:endParaRPr sz="3600" b="0" i="0" u="none" strike="noStrike" cap="none" dirty="0">
              <a:solidFill>
                <a:schemeClr val="accent5">
                  <a:lumMod val="10000"/>
                </a:schemeClr>
              </a:solidFill>
              <a:latin typeface="Tahoma"/>
              <a:ea typeface="Tahoma"/>
              <a:cs typeface="Tahoma"/>
              <a:sym typeface="Tahoma"/>
            </a:endParaRPr>
          </a:p>
          <a:p>
            <a:pPr marL="0" marR="0" lvl="0" indent="0" algn="l" rtl="0">
              <a:spcBef>
                <a:spcPts val="960"/>
              </a:spcBef>
              <a:spcAft>
                <a:spcPts val="0"/>
              </a:spcAft>
              <a:buClr>
                <a:schemeClr val="hlink"/>
              </a:buClr>
              <a:buSzPct val="25000"/>
              <a:buFont typeface="Noto Sans Symbols"/>
              <a:buNone/>
            </a:pPr>
            <a:r>
              <a:rPr lang="ru-RU" sz="4800" b="1" i="0" u="none" strike="noStrike" cap="none" dirty="0">
                <a:solidFill>
                  <a:schemeClr val="accent5">
                    <a:lumMod val="10000"/>
                  </a:schemeClr>
                </a:solidFill>
                <a:latin typeface="Tahoma"/>
                <a:ea typeface="Tahoma"/>
                <a:cs typeface="Tahoma"/>
                <a:sym typeface="Tahoma"/>
              </a:rPr>
              <a:t>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idx="1"/>
          </p:nvPr>
        </p:nvSpPr>
        <p:spPr>
          <a:xfrm>
            <a:off x="142875" y="142875"/>
            <a:ext cx="8858249" cy="6429375"/>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hlink"/>
              </a:buClr>
              <a:buSzPct val="25000"/>
              <a:buFont typeface="Noto Sans Symbols"/>
              <a:buNone/>
            </a:pPr>
            <a:endParaRPr sz="3600" b="0" i="0" u="none" strike="noStrike" cap="none" dirty="0">
              <a:solidFill>
                <a:schemeClr val="accent5">
                  <a:lumMod val="10000"/>
                </a:schemeClr>
              </a:solidFill>
              <a:latin typeface="Tahoma"/>
              <a:ea typeface="Tahoma"/>
              <a:cs typeface="Tahoma"/>
              <a:sym typeface="Tahoma"/>
            </a:endParaRPr>
          </a:p>
          <a:p>
            <a:pPr marL="0" marR="0" lvl="0" indent="0" algn="l" rtl="0">
              <a:spcBef>
                <a:spcPts val="720"/>
              </a:spcBef>
              <a:spcAft>
                <a:spcPts val="0"/>
              </a:spcAft>
              <a:buClr>
                <a:schemeClr val="hlink"/>
              </a:buClr>
              <a:buSzPct val="25000"/>
              <a:buFont typeface="Noto Sans Symbols"/>
              <a:buNone/>
            </a:pPr>
            <a:r>
              <a:rPr lang="ru-RU" sz="3600" b="0" i="0" u="none" strike="noStrike" cap="none" dirty="0">
                <a:solidFill>
                  <a:schemeClr val="accent5">
                    <a:lumMod val="10000"/>
                  </a:schemeClr>
                </a:solidFill>
                <a:latin typeface="Tahoma"/>
                <a:ea typeface="Tahoma"/>
                <a:cs typeface="Tahoma"/>
                <a:sym typeface="Tahoma"/>
              </a:rPr>
              <a:t>Основным методом защиты населения от кори является вакцинопрофилактика, которая направлена на создание невосприимчивости к этой инфекции.   У лиц, получивших вакцину против кори вырабатывается противовирусный иммунитет, который защищает от заболевания корью более 95-97%, привитых. </a:t>
            </a:r>
          </a:p>
          <a:p>
            <a:pPr marL="0" marR="0" lvl="0" indent="0" algn="l" rtl="0">
              <a:spcBef>
                <a:spcPts val="960"/>
              </a:spcBef>
              <a:spcAft>
                <a:spcPts val="0"/>
              </a:spcAft>
              <a:buClr>
                <a:schemeClr val="hlink"/>
              </a:buClr>
              <a:buSzPct val="25000"/>
              <a:buFont typeface="Noto Sans Symbols"/>
              <a:buNone/>
            </a:pPr>
            <a:r>
              <a:rPr lang="ru-RU" sz="4800" b="1" i="0" u="none" strike="noStrike" cap="none" dirty="0">
                <a:solidFill>
                  <a:schemeClr val="accent5">
                    <a:lumMod val="10000"/>
                  </a:schemeClr>
                </a:solidFill>
                <a:latin typeface="Tahoma"/>
                <a:ea typeface="Tahoma"/>
                <a:cs typeface="Tahoma"/>
                <a:sym typeface="Tahoma"/>
              </a:rPr>
              <a:t>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idx="1"/>
          </p:nvPr>
        </p:nvSpPr>
        <p:spPr>
          <a:xfrm>
            <a:off x="142875" y="142875"/>
            <a:ext cx="8858249" cy="6429375"/>
          </a:xfrm>
          <a:prstGeom prst="rect">
            <a:avLst/>
          </a:prstGeom>
          <a:noFill/>
          <a:ln>
            <a:noFill/>
          </a:ln>
        </p:spPr>
        <p:txBody>
          <a:bodyPr lIns="91425" tIns="45700" rIns="91425" bIns="45700" anchor="t" anchorCtr="0">
            <a:noAutofit/>
          </a:bodyPr>
          <a:lstStyle/>
          <a:p>
            <a:pPr marL="457200" marR="0" lvl="0" indent="-457200" algn="l" rtl="0">
              <a:spcBef>
                <a:spcPts val="0"/>
              </a:spcBef>
              <a:spcAft>
                <a:spcPts val="0"/>
              </a:spcAft>
              <a:buClr>
                <a:schemeClr val="hlink"/>
              </a:buClr>
              <a:buSzPct val="120000"/>
              <a:buFont typeface="Tahoma"/>
              <a:buNone/>
            </a:pPr>
            <a:endParaRPr sz="2000" b="0" i="0" u="none" strike="noStrike" cap="none" dirty="0">
              <a:solidFill>
                <a:schemeClr val="accent5">
                  <a:lumMod val="10000"/>
                </a:schemeClr>
              </a:solidFill>
              <a:latin typeface="Tahoma"/>
              <a:ea typeface="Tahoma"/>
              <a:cs typeface="Tahoma"/>
              <a:sym typeface="Tahoma"/>
            </a:endParaRPr>
          </a:p>
          <a:p>
            <a:pPr marL="0" marR="0" lvl="0" indent="0" algn="l" rtl="0">
              <a:spcBef>
                <a:spcPts val="400"/>
              </a:spcBef>
              <a:spcAft>
                <a:spcPts val="0"/>
              </a:spcAft>
              <a:buClr>
                <a:schemeClr val="hlink"/>
              </a:buClr>
              <a:buSzPct val="25000"/>
              <a:buFont typeface="Tahoma"/>
              <a:buNone/>
            </a:pPr>
            <a:endParaRPr sz="2000" b="0" i="0" u="none" strike="noStrike" cap="none" dirty="0">
              <a:solidFill>
                <a:schemeClr val="accent5">
                  <a:lumMod val="10000"/>
                </a:schemeClr>
              </a:solidFill>
              <a:latin typeface="Tahoma"/>
              <a:ea typeface="Tahoma"/>
              <a:cs typeface="Tahoma"/>
              <a:sym typeface="Tahoma"/>
            </a:endParaRPr>
          </a:p>
          <a:p>
            <a:pPr marL="457200" marR="0" lvl="0" indent="-457200" algn="l" rtl="0">
              <a:spcBef>
                <a:spcPts val="720"/>
              </a:spcBef>
              <a:spcAft>
                <a:spcPts val="0"/>
              </a:spcAft>
              <a:buClr>
                <a:schemeClr val="hlink"/>
              </a:buClr>
              <a:buSzPct val="120000"/>
              <a:buFont typeface="Tahoma"/>
              <a:buChar char="•"/>
            </a:pPr>
            <a:r>
              <a:rPr lang="ru-RU" sz="3600" b="0" i="0" u="none" strike="noStrike" cap="none" dirty="0">
                <a:solidFill>
                  <a:schemeClr val="accent5">
                    <a:lumMod val="10000"/>
                  </a:schemeClr>
                </a:solidFill>
                <a:latin typeface="Tahoma"/>
                <a:ea typeface="Tahoma"/>
                <a:cs typeface="Tahoma"/>
                <a:sym typeface="Tahoma"/>
              </a:rPr>
              <a:t>Отсутствие полного вакцинального комплекса против кори у детей и взрослых ставит под угрозу реализацию мероприятий по недопущению распространения заболеваний корью на территории округа, в том числе в лечебно-профилактических учреждениях в случае заноса инфекции. </a:t>
            </a:r>
          </a:p>
          <a:p>
            <a:pPr marL="0" marR="0" lvl="0" indent="0" algn="l" rtl="0">
              <a:spcBef>
                <a:spcPts val="720"/>
              </a:spcBef>
              <a:spcAft>
                <a:spcPts val="0"/>
              </a:spcAft>
              <a:buClr>
                <a:schemeClr val="hlink"/>
              </a:buClr>
              <a:buSzPct val="25000"/>
              <a:buFont typeface="Noto Sans Symbols"/>
              <a:buNone/>
            </a:pPr>
            <a:r>
              <a:rPr lang="ru-RU" sz="3600" b="1" i="0" u="none" strike="noStrike" cap="none" dirty="0">
                <a:solidFill>
                  <a:schemeClr val="accent5">
                    <a:lumMod val="10000"/>
                  </a:schemeClr>
                </a:solidFill>
                <a:latin typeface="Tahoma"/>
                <a:ea typeface="Tahoma"/>
                <a:cs typeface="Tahoma"/>
                <a:sym typeface="Tahoma"/>
              </a:rPr>
              <a:t>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0" y="0"/>
            <a:ext cx="91440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ru-RU" sz="2800" b="1" i="0" u="none" strike="noStrike" cap="none" dirty="0">
                <a:solidFill>
                  <a:srgbClr val="C00000"/>
                </a:solidFill>
                <a:latin typeface="Tahoma"/>
                <a:ea typeface="Tahoma"/>
                <a:cs typeface="Tahoma"/>
                <a:sym typeface="Tahoma"/>
              </a:rPr>
              <a:t/>
            </a:r>
            <a:br>
              <a:rPr lang="ru-RU" sz="2800" b="1" i="0" u="none" strike="noStrike" cap="none" dirty="0">
                <a:solidFill>
                  <a:srgbClr val="C00000"/>
                </a:solidFill>
                <a:latin typeface="Tahoma"/>
                <a:ea typeface="Tahoma"/>
                <a:cs typeface="Tahoma"/>
                <a:sym typeface="Tahoma"/>
              </a:rPr>
            </a:br>
            <a:r>
              <a:rPr lang="ru-RU" sz="2000" b="1" i="0" u="none" strike="noStrike" cap="none" dirty="0">
                <a:solidFill>
                  <a:srgbClr val="C00000"/>
                </a:solidFill>
                <a:latin typeface="Tahoma"/>
                <a:ea typeface="Tahoma"/>
                <a:cs typeface="Tahoma"/>
                <a:sym typeface="Tahoma"/>
              </a:rPr>
              <a:t>АЛГОРИТМ ДЕЙСТВИЙ </a:t>
            </a:r>
            <a:r>
              <a:rPr lang="ru-RU" sz="2000" b="0" i="0" u="none" strike="noStrike" cap="none" dirty="0">
                <a:solidFill>
                  <a:srgbClr val="C00000"/>
                </a:solidFill>
                <a:latin typeface="Tahoma"/>
                <a:ea typeface="Tahoma"/>
                <a:cs typeface="Tahoma"/>
                <a:sym typeface="Tahoma"/>
              </a:rPr>
              <a:t/>
            </a:r>
            <a:br>
              <a:rPr lang="ru-RU" sz="2000" b="0" i="0" u="none" strike="noStrike" cap="none" dirty="0">
                <a:solidFill>
                  <a:srgbClr val="C00000"/>
                </a:solidFill>
                <a:latin typeface="Tahoma"/>
                <a:ea typeface="Tahoma"/>
                <a:cs typeface="Tahoma"/>
                <a:sym typeface="Tahoma"/>
              </a:rPr>
            </a:br>
            <a:r>
              <a:rPr lang="ru-RU" sz="2000" b="1" i="0" u="none" strike="noStrike" cap="none" dirty="0">
                <a:solidFill>
                  <a:srgbClr val="C00000"/>
                </a:solidFill>
                <a:latin typeface="Tahoma"/>
                <a:ea typeface="Tahoma"/>
                <a:cs typeface="Tahoma"/>
                <a:sym typeface="Tahoma"/>
              </a:rPr>
              <a:t>в случае выявления больного корью или подозрительного на это заболевание</a:t>
            </a:r>
            <a:r>
              <a:rPr lang="ru-RU" sz="2800" b="0" i="0" u="none" strike="noStrike" cap="none" dirty="0">
                <a:solidFill>
                  <a:srgbClr val="C00000"/>
                </a:solidFill>
                <a:latin typeface="Tahoma"/>
                <a:ea typeface="Tahoma"/>
                <a:cs typeface="Tahoma"/>
                <a:sym typeface="Tahoma"/>
              </a:rPr>
              <a:t/>
            </a:r>
            <a:br>
              <a:rPr lang="ru-RU" sz="2800" b="0" i="0" u="none" strike="noStrike" cap="none" dirty="0">
                <a:solidFill>
                  <a:srgbClr val="C00000"/>
                </a:solidFill>
                <a:latin typeface="Tahoma"/>
                <a:ea typeface="Tahoma"/>
                <a:cs typeface="Tahoma"/>
                <a:sym typeface="Tahoma"/>
              </a:rPr>
            </a:br>
            <a:endParaRPr lang="ru-RU" sz="2800" b="0" i="0" u="none" strike="noStrike" cap="none" dirty="0">
              <a:solidFill>
                <a:srgbClr val="C00000"/>
              </a:solidFill>
              <a:latin typeface="Tahoma"/>
              <a:ea typeface="Tahoma"/>
              <a:cs typeface="Tahoma"/>
              <a:sym typeface="Tahoma"/>
            </a:endParaRPr>
          </a:p>
        </p:txBody>
      </p:sp>
      <p:sp>
        <p:nvSpPr>
          <p:cNvPr id="218" name="Shape 218"/>
          <p:cNvSpPr txBox="1">
            <a:spLocks noGrp="1"/>
          </p:cNvSpPr>
          <p:nvPr>
            <p:ph idx="1"/>
          </p:nvPr>
        </p:nvSpPr>
        <p:spPr>
          <a:xfrm>
            <a:off x="0" y="980728"/>
            <a:ext cx="9144000" cy="5877272"/>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hlink"/>
              </a:buClr>
              <a:buSzPct val="120000"/>
              <a:buFont typeface="Tahoma"/>
              <a:buChar char="•"/>
            </a:pPr>
            <a:r>
              <a:rPr lang="ru-RU" sz="1800" b="0" i="0" u="none" strike="noStrike" cap="none" dirty="0">
                <a:solidFill>
                  <a:schemeClr val="accent5">
                    <a:lumMod val="10000"/>
                  </a:schemeClr>
                </a:solidFill>
                <a:latin typeface="Tahoma"/>
                <a:ea typeface="Tahoma"/>
                <a:cs typeface="Tahoma"/>
                <a:sym typeface="Tahoma"/>
              </a:rPr>
              <a:t>Обеспечить тщательный сбор эпидемиологического и прививочного анамнезов.</a:t>
            </a:r>
          </a:p>
          <a:p>
            <a:pPr marL="342900" marR="0" lvl="0" indent="-342900" algn="l" rtl="0">
              <a:spcBef>
                <a:spcPts val="360"/>
              </a:spcBef>
              <a:spcAft>
                <a:spcPts val="0"/>
              </a:spcAft>
              <a:buClr>
                <a:schemeClr val="hlink"/>
              </a:buClr>
              <a:buSzPct val="120000"/>
              <a:buFont typeface="Tahoma"/>
              <a:buChar char="•"/>
            </a:pPr>
            <a:r>
              <a:rPr lang="ru-RU" sz="1800" b="0" i="0" u="none" strike="noStrike" cap="none" dirty="0">
                <a:solidFill>
                  <a:schemeClr val="accent5">
                    <a:lumMod val="10000"/>
                  </a:schemeClr>
                </a:solidFill>
                <a:latin typeface="Tahoma"/>
                <a:ea typeface="Tahoma"/>
                <a:cs typeface="Tahoma"/>
                <a:sym typeface="Tahoma"/>
              </a:rPr>
              <a:t>В течении 2 часов сообщить об этом по телефону и в течении 12 часов направить экстренное извещение в ФБУЗ «Центр гигиены и эпидемиологии в ЯНАО» или его филиалы по территориальной принадлежности.</a:t>
            </a:r>
          </a:p>
          <a:p>
            <a:pPr marL="342900" marR="0" lvl="0" indent="-342900" algn="l" rtl="0">
              <a:spcBef>
                <a:spcPts val="360"/>
              </a:spcBef>
              <a:spcAft>
                <a:spcPts val="0"/>
              </a:spcAft>
              <a:buClr>
                <a:schemeClr val="hlink"/>
              </a:buClr>
              <a:buSzPct val="120000"/>
              <a:buFont typeface="Tahoma"/>
              <a:buChar char="•"/>
            </a:pPr>
            <a:r>
              <a:rPr lang="ru-RU" sz="1800" b="0" i="0" u="none" strike="noStrike" cap="none" dirty="0">
                <a:solidFill>
                  <a:schemeClr val="accent5">
                    <a:lumMod val="10000"/>
                  </a:schemeClr>
                </a:solidFill>
                <a:latin typeface="Tahoma"/>
                <a:ea typeface="Tahoma"/>
                <a:cs typeface="Tahoma"/>
                <a:sym typeface="Tahoma"/>
              </a:rPr>
              <a:t>Обеспечить отбор крови у больного на 4-5 день с момента появления сыпи. Отобранную кровь центрифугировать и сыворотку (при невозможности центрифугирования - кровь) с сопроводительным документом - "</a:t>
            </a:r>
            <a:r>
              <a:rPr lang="ru-RU" sz="1800" b="0" i="0" u="sng" strike="noStrike" cap="none" dirty="0">
                <a:solidFill>
                  <a:schemeClr val="accent5">
                    <a:lumMod val="10000"/>
                  </a:schemeClr>
                </a:solidFill>
                <a:latin typeface="Tahoma"/>
                <a:ea typeface="Tahoma"/>
                <a:cs typeface="Tahoma"/>
                <a:sym typeface="Tahoma"/>
                <a:hlinkClick r:id="rId3"/>
              </a:rPr>
              <a:t>Направление</a:t>
            </a:r>
            <a:r>
              <a:rPr lang="ru-RU" sz="1800" b="0" i="0" u="none" strike="noStrike" cap="none" dirty="0">
                <a:solidFill>
                  <a:schemeClr val="accent5">
                    <a:lumMod val="10000"/>
                  </a:schemeClr>
                </a:solidFill>
                <a:latin typeface="Tahoma"/>
                <a:ea typeface="Tahoma"/>
                <a:cs typeface="Tahoma"/>
                <a:sym typeface="Tahoma"/>
              </a:rPr>
              <a:t> на лабораторное исследование доставить в течении 24 часов с момента отбора в ФБУЗ «Центр гигиены и эпидемиологии в ЯНАО» или его филиалы по территориальной принадлежности.</a:t>
            </a:r>
          </a:p>
          <a:p>
            <a:pPr marL="342900" marR="0" lvl="0" indent="-342900" algn="l" rtl="0">
              <a:spcBef>
                <a:spcPts val="360"/>
              </a:spcBef>
              <a:spcAft>
                <a:spcPts val="0"/>
              </a:spcAft>
              <a:buClr>
                <a:schemeClr val="hlink"/>
              </a:buClr>
              <a:buSzPct val="120000"/>
              <a:buFont typeface="Tahoma"/>
              <a:buChar char="•"/>
            </a:pPr>
            <a:r>
              <a:rPr lang="ru-RU" sz="1800" b="0" i="0" u="none" strike="noStrike" cap="none" dirty="0">
                <a:solidFill>
                  <a:schemeClr val="accent5">
                    <a:lumMod val="10000"/>
                  </a:schemeClr>
                </a:solidFill>
                <a:latin typeface="Tahoma"/>
                <a:ea typeface="Tahoma"/>
                <a:cs typeface="Tahoma"/>
                <a:sym typeface="Tahoma"/>
              </a:rPr>
              <a:t>Обеспечить заполнение, в своей части, карты эпидемиологического расследования случая заболевания корью или подозрительного на эту инфекцию.</a:t>
            </a:r>
          </a:p>
          <a:p>
            <a:pPr marL="342900" marR="0" lvl="0" indent="-342900" algn="l" rtl="0">
              <a:spcBef>
                <a:spcPts val="360"/>
              </a:spcBef>
              <a:spcAft>
                <a:spcPts val="0"/>
              </a:spcAft>
              <a:buClr>
                <a:schemeClr val="hlink"/>
              </a:buClr>
              <a:buSzPct val="120000"/>
              <a:buFont typeface="Tahoma"/>
              <a:buChar char="•"/>
            </a:pPr>
            <a:r>
              <a:rPr lang="ru-RU" sz="1800" b="0" i="0" u="none" strike="noStrike" cap="none" dirty="0">
                <a:solidFill>
                  <a:schemeClr val="accent5">
                    <a:lumMod val="10000"/>
                  </a:schemeClr>
                </a:solidFill>
                <a:latin typeface="Tahoma"/>
                <a:ea typeface="Tahoma"/>
                <a:cs typeface="Tahoma"/>
                <a:sym typeface="Tahoma"/>
              </a:rPr>
              <a:t> Организовать и провести, не позднее 72 часов от момента выявления первого больного, иммунизацию против кори подлежащих лиц в очаге коревой инфекции.</a:t>
            </a:r>
          </a:p>
          <a:p>
            <a:pPr marL="342900" marR="0" lvl="0" indent="-342900" algn="l" rtl="0">
              <a:spcBef>
                <a:spcPts val="360"/>
              </a:spcBef>
              <a:spcAft>
                <a:spcPts val="0"/>
              </a:spcAft>
              <a:buClr>
                <a:schemeClr val="hlink"/>
              </a:buClr>
              <a:buSzPct val="120000"/>
              <a:buFont typeface="Tahoma"/>
              <a:buChar char="•"/>
            </a:pPr>
            <a:r>
              <a:rPr lang="ru-RU" sz="1800" b="0" i="0" u="none" strike="noStrike" cap="none" dirty="0">
                <a:solidFill>
                  <a:schemeClr val="accent5">
                    <a:lumMod val="10000"/>
                  </a:schemeClr>
                </a:solidFill>
                <a:latin typeface="Tahoma"/>
                <a:ea typeface="Tahoma"/>
                <a:cs typeface="Tahoma"/>
                <a:sym typeface="Tahoma"/>
              </a:rPr>
              <a:t>Организовать медицинское наблюдение за контактными в очаге коревой инфекции. </a:t>
            </a:r>
          </a:p>
          <a:p>
            <a:pPr marL="342900" marR="0" lvl="0" indent="-342900" algn="l" rtl="0">
              <a:spcBef>
                <a:spcPts val="360"/>
              </a:spcBef>
              <a:spcAft>
                <a:spcPts val="0"/>
              </a:spcAft>
              <a:buClr>
                <a:schemeClr val="hlink"/>
              </a:buClr>
              <a:buSzPct val="120000"/>
              <a:buFont typeface="Tahoma"/>
              <a:buChar char="•"/>
            </a:pPr>
            <a:r>
              <a:rPr lang="ru-RU" sz="1800" b="0" i="0" u="none" strike="noStrike" cap="none" dirty="0">
                <a:solidFill>
                  <a:schemeClr val="accent5">
                    <a:lumMod val="10000"/>
                  </a:schemeClr>
                </a:solidFill>
                <a:latin typeface="Tahoma"/>
                <a:ea typeface="Tahoma"/>
                <a:cs typeface="Tahoma"/>
                <a:sym typeface="Tahoma"/>
              </a:rPr>
              <a:t>Обеспечить госпитализацию пациентов только в боксированные палаты инфекционных отделений.</a:t>
            </a:r>
          </a:p>
          <a:p>
            <a:pPr marL="342900" marR="0" lvl="0" indent="-342900" algn="l" rtl="0">
              <a:spcBef>
                <a:spcPts val="400"/>
              </a:spcBef>
              <a:spcAft>
                <a:spcPts val="0"/>
              </a:spcAft>
              <a:buClr>
                <a:schemeClr val="hlink"/>
              </a:buClr>
              <a:buSzPct val="120000"/>
              <a:buFont typeface="Tahoma"/>
              <a:buNone/>
            </a:pPr>
            <a:endParaRPr sz="2000" b="0" i="0" u="none" strike="noStrike" cap="none" dirty="0">
              <a:solidFill>
                <a:schemeClr val="accent5">
                  <a:lumMod val="10000"/>
                </a:schemeClr>
              </a:solidFill>
              <a:latin typeface="Tahoma"/>
              <a:ea typeface="Tahoma"/>
              <a:cs typeface="Tahoma"/>
              <a:sym typeface="Tahoma"/>
            </a:endParaRPr>
          </a:p>
        </p:txBody>
      </p:sp>
      <p:sp>
        <p:nvSpPr>
          <p:cNvPr id="219" name="Shape 219"/>
          <p:cNvSpPr txBox="1">
            <a:spLocks noGrp="1"/>
          </p:cNvSpPr>
          <p:nvPr>
            <p:ph type="sldNum" sz="quarter" idx="12"/>
          </p:nvPr>
        </p:nvSpPr>
        <p:spPr>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ru-RU" sz="1400">
                <a:solidFill>
                  <a:schemeClr val="lt1"/>
                </a:solidFill>
                <a:latin typeface="Arial"/>
                <a:ea typeface="Arial"/>
                <a:cs typeface="Arial"/>
                <a:sym typeface="Arial"/>
              </a:rPr>
              <a:t>17</a:t>
            </a:fld>
            <a:endParaRPr lang="ru-RU" sz="1400">
              <a:solidFill>
                <a:schemeClr val="lt1"/>
              </a:solidFill>
              <a:latin typeface="Arial"/>
              <a:ea typeface="Arial"/>
              <a:cs typeface="Arial"/>
              <a:sym typeface="Arial"/>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p:txBody>
          <a:bodyPr/>
          <a:lstStyle/>
          <a:p>
            <a:pPr lvl="0"/>
            <a:r>
              <a:rPr lang="ru-RU" smtClean="0">
                <a:sym typeface="Tahoma"/>
              </a:rPr>
              <a:t>Мероприятия в очаге кори </a:t>
            </a:r>
            <a:endParaRPr lang="ru-RU">
              <a:sym typeface="Tahoma"/>
            </a:endParaRPr>
          </a:p>
        </p:txBody>
      </p:sp>
      <p:sp>
        <p:nvSpPr>
          <p:cNvPr id="225" name="Shape 225"/>
          <p:cNvSpPr txBox="1">
            <a:spLocks noGrp="1"/>
          </p:cNvSpPr>
          <p:nvPr>
            <p:ph idx="1"/>
          </p:nvPr>
        </p:nvSpPr>
        <p:spPr>
          <a:xfrm>
            <a:off x="432178" y="1270000"/>
            <a:ext cx="6951262" cy="3880773"/>
          </a:xfrm>
        </p:spPr>
        <p:txBody>
          <a:bodyPr>
            <a:noAutofit/>
          </a:bodyPr>
          <a:lstStyle/>
          <a:p>
            <a:pPr lvl="0"/>
            <a:r>
              <a:rPr lang="ru-RU" sz="1400" dirty="0" smtClean="0">
                <a:sym typeface="Tahoma"/>
              </a:rPr>
              <a:t>В очаге проводится иммунизация, не позднее 72 часов с момента выявления больного, следующим категориям лиц без ограничения возраста общавшихся с больным: </a:t>
            </a:r>
          </a:p>
          <a:p>
            <a:pPr lvl="0"/>
            <a:r>
              <a:rPr lang="ru-RU" sz="1400" dirty="0" smtClean="0">
                <a:sym typeface="Tahoma"/>
              </a:rPr>
              <a:t>      - не болевшим корью и ранее и не привитым против нее; </a:t>
            </a:r>
          </a:p>
          <a:p>
            <a:pPr lvl="0"/>
            <a:r>
              <a:rPr lang="ru-RU" sz="1400" dirty="0" smtClean="0">
                <a:sym typeface="Tahoma"/>
              </a:rPr>
              <a:t>      - однократно привитым против нее (если с момента прививки прошло</a:t>
            </a:r>
          </a:p>
          <a:p>
            <a:pPr lvl="0"/>
            <a:r>
              <a:rPr lang="ru-RU" sz="1400" dirty="0" smtClean="0">
                <a:sym typeface="Tahoma"/>
              </a:rPr>
              <a:t>      не менее 3 мес.); </a:t>
            </a:r>
          </a:p>
          <a:p>
            <a:pPr lvl="0"/>
            <a:r>
              <a:rPr lang="ru-RU" sz="1400" dirty="0" smtClean="0">
                <a:sym typeface="Tahoma"/>
              </a:rPr>
              <a:t>      - лицам с неизвестным инфекционным и прививочным анамнезом в</a:t>
            </a:r>
          </a:p>
          <a:p>
            <a:pPr lvl="0"/>
            <a:r>
              <a:rPr lang="ru-RU" sz="1400" dirty="0" smtClean="0">
                <a:sym typeface="Tahoma"/>
              </a:rPr>
              <a:t>      отношении кори ; </a:t>
            </a:r>
          </a:p>
          <a:p>
            <a:pPr lvl="0"/>
            <a:r>
              <a:rPr lang="ru-RU" sz="1400" dirty="0" smtClean="0">
                <a:sym typeface="Tahoma"/>
              </a:rPr>
              <a:t>      - лицам, у которых при серологическом обследовании не выявлены</a:t>
            </a:r>
          </a:p>
          <a:p>
            <a:pPr lvl="0"/>
            <a:r>
              <a:rPr lang="ru-RU" sz="1400" dirty="0" smtClean="0">
                <a:sym typeface="Tahoma"/>
              </a:rPr>
              <a:t>      антитела в защитных титрах к вирусу кори.</a:t>
            </a:r>
          </a:p>
          <a:p>
            <a:pPr lvl="0"/>
            <a:endParaRPr lang="ru-RU" sz="1400" dirty="0" smtClean="0">
              <a:sym typeface="Tahoma"/>
            </a:endParaRPr>
          </a:p>
          <a:p>
            <a:pPr lvl="0"/>
            <a:r>
              <a:rPr lang="ru-RU" sz="1400" dirty="0" smtClean="0">
                <a:sym typeface="Tahoma"/>
              </a:rPr>
              <a:t>Детям, общавшимся с больным корью и имеющим медицинские отводы от профилактических прививок или не достигшим прививочного возраста, вводится иммуноглобулин (в соответствии с инструкцией по его применению) не позднее 5-го дня с момента контакта с больным: </a:t>
            </a:r>
          </a:p>
          <a:p>
            <a:pPr lvl="0"/>
            <a:r>
              <a:rPr lang="ru-RU" sz="1400" dirty="0" smtClean="0">
                <a:sym typeface="Tahoma"/>
              </a:rPr>
              <a:t>      иммуноглобулин человека (нормальный или противокоревой)</a:t>
            </a:r>
          </a:p>
          <a:p>
            <a:pPr lvl="0"/>
            <a:endParaRPr lang="ru-RU" sz="1400" dirty="0">
              <a:sym typeface="Tahoma"/>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1" name="Shape 231"/>
          <p:cNvSpPr txBox="1">
            <a:spLocks noGrp="1"/>
          </p:cNvSpPr>
          <p:nvPr>
            <p:ph type="ctrTitle"/>
          </p:nvPr>
        </p:nvSpPr>
        <p:spPr/>
        <p:txBody>
          <a:bodyPr/>
          <a:lstStyle/>
          <a:p>
            <a:pPr lvl="0"/>
            <a:r>
              <a:rPr lang="ru-RU" smtClean="0">
                <a:sym typeface="Tahoma"/>
              </a:rPr>
              <a:t>Спасибо  за  внимание</a:t>
            </a:r>
            <a:endParaRPr lang="ru-RU">
              <a:sym typeface="Tahoma"/>
            </a:endParaRPr>
          </a:p>
        </p:txBody>
      </p:sp>
      <p:sp>
        <p:nvSpPr>
          <p:cNvPr id="232" name="Shape 232"/>
          <p:cNvSpPr txBox="1">
            <a:spLocks noGrp="1"/>
          </p:cNvSpPr>
          <p:nvPr>
            <p:ph type="subTitle" idx="1"/>
          </p:nvPr>
        </p:nvSpPr>
        <p:spPr/>
        <p:txBody>
          <a:bodyPr/>
          <a:lstStyle/>
          <a:p>
            <a:pPr lvl="0"/>
            <a:r>
              <a:rPr lang="ru-RU" smtClean="0">
                <a:sym typeface="Tahoma"/>
              </a:rPr>
              <a:t>.</a:t>
            </a:r>
            <a:endParaRPr lang="ru-RU">
              <a:sym typeface="Tahoma"/>
            </a:endParaRPr>
          </a:p>
        </p:txBody>
      </p:sp>
      <p:sp>
        <p:nvSpPr>
          <p:cNvPr id="230" name="Shape 230"/>
          <p:cNvSpPr txBox="1">
            <a:spLocks noGrp="1"/>
          </p:cNvSpPr>
          <p:nvPr>
            <p:ph type="sldNum" sz="quarter" idx="12"/>
          </p:nvPr>
        </p:nvSpPr>
        <p:spPr/>
        <p:txBody>
          <a:bodyPr/>
          <a:lstStyle/>
          <a:p>
            <a:pPr lvl="0"/>
            <a:fld id="{00000000-1234-1234-1234-123412341234}" type="slidenum">
              <a:rPr lang="ru-RU" smtClean="0">
                <a:sym typeface="Arial"/>
              </a:rPr>
              <a:pPr lvl="0"/>
              <a:t>19</a:t>
            </a:fld>
            <a:endParaRPr lang="ru-RU">
              <a:sym typeface="Aria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102" name="Shape 102"/>
          <p:cNvSpPr txBox="1">
            <a:spLocks noGrp="1"/>
          </p:cNvSpPr>
          <p:nvPr>
            <p:ph idx="1"/>
          </p:nvPr>
        </p:nvSpPr>
        <p:spPr/>
        <p:txBody>
          <a:bodyPr/>
          <a:lstStyle/>
          <a:p>
            <a:pPr lvl="0"/>
            <a:r>
              <a:rPr lang="ru-RU" smtClean="0">
                <a:sym typeface="Tahoma"/>
              </a:rPr>
              <a:t>Корь — представляет собой острое инфекционное заболевание, характеризующееся в типичной манифестной форме совокупностью следующих клинических проявлений: </a:t>
            </a:r>
          </a:p>
          <a:p>
            <a:pPr lvl="0"/>
            <a:r>
              <a:rPr lang="ru-RU" smtClean="0">
                <a:sym typeface="Tahoma"/>
              </a:rPr>
              <a:t>с 4 и 5 дня поэтапное высыпание пятнисто-папулезной сливной сыпи (в 1 день - лицо, шея; на 2 день- туловище; на 3 день - ноги, руки), </a:t>
            </a:r>
          </a:p>
          <a:p>
            <a:pPr lvl="0"/>
            <a:r>
              <a:rPr lang="ru-RU" smtClean="0">
                <a:sym typeface="Tahoma"/>
              </a:rPr>
              <a:t>температура 38°С и выше, </a:t>
            </a:r>
          </a:p>
          <a:p>
            <a:pPr lvl="0"/>
            <a:r>
              <a:rPr lang="ru-RU" smtClean="0">
                <a:sym typeface="Tahoma"/>
              </a:rPr>
              <a:t>кашель или насморк, </a:t>
            </a:r>
          </a:p>
          <a:p>
            <a:pPr lvl="0"/>
            <a:r>
              <a:rPr lang="ru-RU" smtClean="0">
                <a:sym typeface="Tahoma"/>
              </a:rPr>
              <a:t>конъюнктивит, </a:t>
            </a:r>
          </a:p>
          <a:p>
            <a:pPr lvl="0"/>
            <a:r>
              <a:rPr lang="ru-RU" smtClean="0">
                <a:sym typeface="Tahoma"/>
              </a:rPr>
              <a:t>общая интоксикация.</a:t>
            </a:r>
            <a:endParaRPr lang="ru-RU">
              <a:sym typeface="Tahoma"/>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p:txBody>
          <a:bodyPr/>
          <a:lstStyle/>
          <a:p>
            <a:pPr lvl="0"/>
            <a:r>
              <a:rPr lang="ru-RU" smtClean="0">
                <a:sym typeface="Tahoma"/>
              </a:rPr>
              <a:t>Этиология </a:t>
            </a:r>
            <a:endParaRPr lang="ru-RU">
              <a:sym typeface="Tahoma"/>
            </a:endParaRPr>
          </a:p>
        </p:txBody>
      </p:sp>
      <p:sp>
        <p:nvSpPr>
          <p:cNvPr id="109" name="Shape 109"/>
          <p:cNvSpPr txBox="1">
            <a:spLocks noGrp="1"/>
          </p:cNvSpPr>
          <p:nvPr>
            <p:ph idx="1"/>
          </p:nvPr>
        </p:nvSpPr>
        <p:spPr/>
        <p:txBody>
          <a:bodyPr>
            <a:normAutofit fontScale="85000" lnSpcReduction="20000"/>
          </a:bodyPr>
          <a:lstStyle/>
          <a:p>
            <a:pPr lvl="0"/>
            <a:r>
              <a:rPr lang="ru-RU" smtClean="0">
                <a:sym typeface="Tahoma"/>
              </a:rPr>
              <a:t> 	</a:t>
            </a:r>
            <a:r>
              <a:rPr lang="ru-RU" smtClean="0">
                <a:sym typeface="Times New Roman"/>
              </a:rPr>
              <a:t>Возбудитель кори (</a:t>
            </a:r>
            <a:r>
              <a:rPr lang="en-US" smtClean="0">
                <a:sym typeface="Times New Roman"/>
              </a:rPr>
              <a:t>Polinosa morbillarum) </a:t>
            </a:r>
            <a:r>
              <a:rPr lang="ru-RU" smtClean="0">
                <a:sym typeface="Times New Roman"/>
              </a:rPr>
              <a:t>РНК содержащий вирус, относится к парамиксовирусам</a:t>
            </a:r>
          </a:p>
          <a:p>
            <a:pPr lvl="0"/>
            <a:r>
              <a:rPr lang="ru-RU" smtClean="0">
                <a:sym typeface="Times New Roman"/>
              </a:rPr>
              <a:t>Весьма чувствителен к факторам внешней среды - легко разрушается даже при слабом рассеянном свете , при нагревании, в кислой среде, однако хорошо переносит замораживание - кровь больного сохраняет инфекционные свойства при -72°С в течение двух недель. </a:t>
            </a:r>
          </a:p>
          <a:p>
            <a:pPr lvl="0"/>
            <a:r>
              <a:rPr lang="ru-RU" smtClean="0">
                <a:sym typeface="Times New Roman"/>
              </a:rPr>
              <a:t>Отличительной особенностью вируса кори является его способность сохраняться в организме заболевшего в течении всей жизни, вызывая медленно текущую инфекцию (подострый склерозирующий панэнцефалит).</a:t>
            </a:r>
          </a:p>
          <a:p>
            <a:pPr lvl="0"/>
            <a:r>
              <a:rPr lang="ru-RU" smtClean="0">
                <a:sym typeface="Times New Roman"/>
              </a:rPr>
              <a:t>Источник - больной человек</a:t>
            </a:r>
          </a:p>
          <a:p>
            <a:pPr lvl="0"/>
            <a:r>
              <a:rPr lang="ru-RU" smtClean="0">
                <a:sym typeface="Times New Roman"/>
              </a:rPr>
              <a:t>Путь передачи – воздушно-капельный</a:t>
            </a:r>
          </a:p>
          <a:p>
            <a:pPr lvl="0"/>
            <a:r>
              <a:rPr lang="ru-RU" smtClean="0">
                <a:sym typeface="Times New Roman"/>
              </a:rPr>
              <a:t>Чаще болеют дети и не привитые взрослые</a:t>
            </a:r>
          </a:p>
          <a:p>
            <a:pPr lvl="0"/>
            <a:r>
              <a:rPr lang="ru-RU" smtClean="0">
                <a:sym typeface="Times New Roman"/>
              </a:rPr>
              <a:t>Сезонность отсутствует</a:t>
            </a:r>
          </a:p>
          <a:p>
            <a:pPr lvl="0"/>
            <a:endParaRPr lang="ru-RU">
              <a:sym typeface="Tahoma"/>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714375" y="208768"/>
            <a:ext cx="6347714" cy="1320800"/>
          </a:xfrm>
        </p:spPr>
        <p:txBody>
          <a:bodyPr/>
          <a:lstStyle/>
          <a:p>
            <a:pPr lvl="0"/>
            <a:r>
              <a:rPr lang="ru-RU" dirty="0" smtClean="0">
                <a:sym typeface="Arial"/>
              </a:rPr>
              <a:t>Клинические проявления</a:t>
            </a:r>
            <a:endParaRPr lang="ru-RU" dirty="0">
              <a:sym typeface="Arial"/>
            </a:endParaRPr>
          </a:p>
        </p:txBody>
      </p:sp>
      <p:sp>
        <p:nvSpPr>
          <p:cNvPr id="116" name="Shape 116"/>
          <p:cNvSpPr txBox="1">
            <a:spLocks noGrp="1"/>
          </p:cNvSpPr>
          <p:nvPr>
            <p:ph sz="half" idx="1"/>
          </p:nvPr>
        </p:nvSpPr>
        <p:spPr>
          <a:xfrm>
            <a:off x="4669972" y="1739438"/>
            <a:ext cx="4312116" cy="3880772"/>
          </a:xfrm>
        </p:spPr>
        <p:txBody>
          <a:bodyPr/>
          <a:lstStyle/>
          <a:p>
            <a:pPr lvl="0"/>
            <a:r>
              <a:rPr lang="ru-RU" dirty="0" smtClean="0">
                <a:sym typeface="Tahoma"/>
              </a:rPr>
              <a:t>отечность  век и гиперемия конъюнктив, субфебрилитет по вечерам, кашель,</a:t>
            </a:r>
          </a:p>
          <a:p>
            <a:pPr lvl="0"/>
            <a:r>
              <a:rPr lang="ru-RU" dirty="0" smtClean="0">
                <a:sym typeface="Tahoma"/>
              </a:rPr>
              <a:t> небольшой насморк</a:t>
            </a:r>
            <a:endParaRPr lang="ru-RU" dirty="0">
              <a:sym typeface="Tahoma"/>
            </a:endParaRPr>
          </a:p>
        </p:txBody>
      </p:sp>
      <p:sp>
        <p:nvSpPr>
          <p:cNvPr id="4" name="Content Placeholder 3"/>
          <p:cNvSpPr>
            <a:spLocks noGrp="1"/>
          </p:cNvSpPr>
          <p:nvPr>
            <p:ph sz="half" idx="2"/>
          </p:nvPr>
        </p:nvSpPr>
        <p:spPr/>
        <p:txBody>
          <a:bodyPr/>
          <a:lstStyle/>
          <a:p>
            <a:endParaRPr lang="en-US"/>
          </a:p>
        </p:txBody>
      </p:sp>
      <p:sp>
        <p:nvSpPr>
          <p:cNvPr id="117" name="Shape 117"/>
          <p:cNvSpPr/>
          <p:nvPr/>
        </p:nvSpPr>
        <p:spPr>
          <a:xfrm>
            <a:off x="3071813" y="2133600"/>
            <a:ext cx="1439862" cy="790575"/>
          </a:xfrm>
          <a:prstGeom prst="rightArrow">
            <a:avLst>
              <a:gd name="adj1" fmla="val 50000"/>
              <a:gd name="adj2" fmla="val 45532"/>
            </a:avLst>
          </a:prstGeom>
          <a:solidFill>
            <a:srgbClr val="FFCC00"/>
          </a:solidFill>
          <a:ln w="9525" cap="flat" cmpd="sng">
            <a:solidFill>
              <a:schemeClr val="lt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118" name="Shape 118"/>
          <p:cNvSpPr/>
          <p:nvPr/>
        </p:nvSpPr>
        <p:spPr>
          <a:xfrm>
            <a:off x="714375" y="1071562"/>
            <a:ext cx="7458025" cy="720724"/>
          </a:xfrm>
          <a:prstGeom prst="roundRect">
            <a:avLst>
              <a:gd name="adj" fmla="val 16667"/>
            </a:avLst>
          </a:prstGeom>
          <a:solidFill>
            <a:schemeClr val="dk2"/>
          </a:solidFill>
          <a:ln w="9525" cap="flat" cmpd="sng">
            <a:solidFill>
              <a:srgbClr val="80000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SzPct val="25000"/>
              <a:buNone/>
            </a:pPr>
            <a:r>
              <a:rPr lang="ru-RU" sz="2000" i="1">
                <a:solidFill>
                  <a:schemeClr val="lt1"/>
                </a:solidFill>
                <a:latin typeface="Arial"/>
                <a:ea typeface="Arial"/>
                <a:cs typeface="Arial"/>
                <a:sym typeface="Arial"/>
              </a:rPr>
              <a:t>Инкубационный период  от 7 до 21 дня в среднем 9-11 дней</a:t>
            </a:r>
          </a:p>
        </p:txBody>
      </p:sp>
      <p:sp>
        <p:nvSpPr>
          <p:cNvPr id="119" name="Shape 119"/>
          <p:cNvSpPr/>
          <p:nvPr/>
        </p:nvSpPr>
        <p:spPr>
          <a:xfrm>
            <a:off x="4572000" y="2924175"/>
            <a:ext cx="4392612" cy="1296987"/>
          </a:xfrm>
          <a:prstGeom prst="rect">
            <a:avLst/>
          </a:prstGeom>
          <a:solidFill>
            <a:schemeClr val="dk2"/>
          </a:solidFill>
          <a:ln w="9525" cap="flat" cmpd="sng">
            <a:solidFill>
              <a:srgbClr val="FF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SzPct val="25000"/>
              <a:buNone/>
            </a:pPr>
            <a:r>
              <a:rPr lang="ru-RU" sz="1400" dirty="0">
                <a:solidFill>
                  <a:schemeClr val="lt1"/>
                </a:solidFill>
                <a:latin typeface="Arial"/>
                <a:ea typeface="Arial"/>
                <a:cs typeface="Arial"/>
                <a:sym typeface="Arial"/>
              </a:rPr>
              <a:t>Температура до 38—39°С, разбитость, общее недомогание, снижение аппетита,  усиление насморка, грубый «лающий» кашель, гиперемия конъюнктив и пятна Бельского—Филатова—Коплика</a:t>
            </a:r>
          </a:p>
        </p:txBody>
      </p:sp>
      <p:sp>
        <p:nvSpPr>
          <p:cNvPr id="120" name="Shape 120"/>
          <p:cNvSpPr/>
          <p:nvPr/>
        </p:nvSpPr>
        <p:spPr>
          <a:xfrm>
            <a:off x="1000125" y="4500562"/>
            <a:ext cx="2000250" cy="785811"/>
          </a:xfrm>
          <a:prstGeom prst="rect">
            <a:avLst/>
          </a:prstGeom>
          <a:noFill/>
          <a:ln>
            <a:noFill/>
          </a:ln>
        </p:spPr>
        <p:txBody>
          <a:bodyPr lIns="91425" tIns="45700" rIns="91425" bIns="45700" anchor="t" anchorCtr="0">
            <a:noAutofit/>
          </a:bodyPr>
          <a:lstStyle/>
          <a:p>
            <a:pPr marL="0" marR="0" lvl="0" indent="0" algn="just" rtl="0">
              <a:spcBef>
                <a:spcPts val="0"/>
              </a:spcBef>
              <a:spcAft>
                <a:spcPts val="0"/>
              </a:spcAft>
              <a:buNone/>
            </a:pPr>
            <a:endParaRPr sz="1600" b="1">
              <a:solidFill>
                <a:schemeClr val="lt1"/>
              </a:solidFill>
              <a:latin typeface="Arial"/>
              <a:ea typeface="Arial"/>
              <a:cs typeface="Arial"/>
              <a:sym typeface="Arial"/>
            </a:endParaRPr>
          </a:p>
        </p:txBody>
      </p:sp>
      <p:sp>
        <p:nvSpPr>
          <p:cNvPr id="121" name="Shape 121"/>
          <p:cNvSpPr/>
          <p:nvPr/>
        </p:nvSpPr>
        <p:spPr>
          <a:xfrm>
            <a:off x="4572000" y="4365625"/>
            <a:ext cx="4398962" cy="777875"/>
          </a:xfrm>
          <a:prstGeom prst="rect">
            <a:avLst/>
          </a:prstGeom>
          <a:solidFill>
            <a:schemeClr val="dk2"/>
          </a:solidFill>
          <a:ln w="9525" cap="flat" cmpd="sng">
            <a:solidFill>
              <a:srgbClr val="FF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SzPct val="25000"/>
              <a:buNone/>
            </a:pPr>
            <a:r>
              <a:rPr lang="ru-RU" sz="1700">
                <a:solidFill>
                  <a:schemeClr val="lt1"/>
                </a:solidFill>
                <a:latin typeface="Arial"/>
                <a:ea typeface="Arial"/>
                <a:cs typeface="Arial"/>
                <a:sym typeface="Arial"/>
              </a:rPr>
              <a:t>этапностью высыпания («сверху-вниз»), имеет папулезный характер и склонность к слиянию</a:t>
            </a:r>
          </a:p>
        </p:txBody>
      </p:sp>
      <p:sp>
        <p:nvSpPr>
          <p:cNvPr id="122" name="Shape 122"/>
          <p:cNvSpPr/>
          <p:nvPr/>
        </p:nvSpPr>
        <p:spPr>
          <a:xfrm>
            <a:off x="4608512" y="5214937"/>
            <a:ext cx="4392611" cy="696912"/>
          </a:xfrm>
          <a:prstGeom prst="rect">
            <a:avLst/>
          </a:prstGeom>
          <a:solidFill>
            <a:schemeClr val="dk2"/>
          </a:solidFill>
          <a:ln w="9525" cap="flat" cmpd="sng">
            <a:solidFill>
              <a:srgbClr val="FF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Clr>
                <a:schemeClr val="lt1"/>
              </a:buClr>
              <a:buSzPct val="25000"/>
              <a:buFont typeface="Arial"/>
              <a:buNone/>
            </a:pPr>
            <a:r>
              <a:rPr lang="ru-RU" sz="1600">
                <a:solidFill>
                  <a:schemeClr val="lt1"/>
                </a:solidFill>
                <a:latin typeface="Arial"/>
                <a:ea typeface="Arial"/>
                <a:cs typeface="Arial"/>
                <a:sym typeface="Arial"/>
              </a:rPr>
              <a:t>Выздоровление с сохранением пигментации в течени 1-1,5 недель</a:t>
            </a:r>
          </a:p>
        </p:txBody>
      </p:sp>
      <p:sp>
        <p:nvSpPr>
          <p:cNvPr id="123" name="Shape 123"/>
          <p:cNvSpPr/>
          <p:nvPr/>
        </p:nvSpPr>
        <p:spPr>
          <a:xfrm>
            <a:off x="3132138" y="3284537"/>
            <a:ext cx="1439862" cy="790575"/>
          </a:xfrm>
          <a:prstGeom prst="rightArrow">
            <a:avLst>
              <a:gd name="adj1" fmla="val 50000"/>
              <a:gd name="adj2" fmla="val 45532"/>
            </a:avLst>
          </a:prstGeom>
          <a:solidFill>
            <a:srgbClr val="FFCC00"/>
          </a:solidFill>
          <a:ln w="9525" cap="flat" cmpd="sng">
            <a:solidFill>
              <a:schemeClr val="lt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124" name="Shape 124"/>
          <p:cNvSpPr/>
          <p:nvPr/>
        </p:nvSpPr>
        <p:spPr>
          <a:xfrm>
            <a:off x="3071813" y="4357687"/>
            <a:ext cx="1439862" cy="790575"/>
          </a:xfrm>
          <a:prstGeom prst="rightArrow">
            <a:avLst>
              <a:gd name="adj1" fmla="val 50000"/>
              <a:gd name="adj2" fmla="val 45532"/>
            </a:avLst>
          </a:prstGeom>
          <a:solidFill>
            <a:srgbClr val="FFCC00"/>
          </a:solidFill>
          <a:ln w="9525" cap="flat" cmpd="sng">
            <a:solidFill>
              <a:schemeClr val="lt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125" name="Shape 125"/>
          <p:cNvSpPr/>
          <p:nvPr/>
        </p:nvSpPr>
        <p:spPr>
          <a:xfrm rot="-479662">
            <a:off x="3038474" y="5348287"/>
            <a:ext cx="1439863" cy="496887"/>
          </a:xfrm>
          <a:prstGeom prst="rightArrow">
            <a:avLst>
              <a:gd name="adj1" fmla="val 50000"/>
              <a:gd name="adj2" fmla="val 45573"/>
            </a:avLst>
          </a:prstGeom>
          <a:solidFill>
            <a:srgbClr val="FFCC00"/>
          </a:solidFill>
          <a:ln w="9525" cap="flat" cmpd="sng">
            <a:solidFill>
              <a:schemeClr val="lt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126" name="Shape 126"/>
          <p:cNvSpPr/>
          <p:nvPr/>
        </p:nvSpPr>
        <p:spPr>
          <a:xfrm rot="560132">
            <a:off x="3092450" y="5997574"/>
            <a:ext cx="1439863" cy="496887"/>
          </a:xfrm>
          <a:prstGeom prst="rightArrow">
            <a:avLst>
              <a:gd name="adj1" fmla="val 50000"/>
              <a:gd name="adj2" fmla="val 45573"/>
            </a:avLst>
          </a:prstGeom>
          <a:solidFill>
            <a:srgbClr val="FFCC00"/>
          </a:solidFill>
          <a:ln w="9525" cap="flat" cmpd="sng">
            <a:solidFill>
              <a:schemeClr val="lt1"/>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127" name="Shape 127"/>
          <p:cNvSpPr/>
          <p:nvPr/>
        </p:nvSpPr>
        <p:spPr>
          <a:xfrm>
            <a:off x="4643437" y="6000750"/>
            <a:ext cx="4392611" cy="696913"/>
          </a:xfrm>
          <a:prstGeom prst="rect">
            <a:avLst/>
          </a:prstGeom>
          <a:solidFill>
            <a:schemeClr val="dk2"/>
          </a:solidFill>
          <a:ln w="9525" cap="flat" cmpd="sng">
            <a:solidFill>
              <a:srgbClr val="FF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Clr>
                <a:schemeClr val="lt1"/>
              </a:buClr>
              <a:buSzPct val="25000"/>
              <a:buFont typeface="Arial"/>
              <a:buNone/>
            </a:pPr>
            <a:r>
              <a:rPr lang="ru-RU" sz="1600">
                <a:solidFill>
                  <a:schemeClr val="lt1"/>
                </a:solidFill>
                <a:latin typeface="Arial"/>
                <a:ea typeface="Arial"/>
                <a:cs typeface="Arial"/>
                <a:sym typeface="Arial"/>
              </a:rPr>
              <a:t>Осложнение</a:t>
            </a:r>
          </a:p>
          <a:p>
            <a:pPr marL="0" marR="0" lvl="0" indent="0" algn="l" rtl="0">
              <a:spcBef>
                <a:spcPts val="320"/>
              </a:spcBef>
              <a:spcAft>
                <a:spcPts val="0"/>
              </a:spcAft>
              <a:buClr>
                <a:schemeClr val="lt1"/>
              </a:buClr>
              <a:buSzPct val="25000"/>
              <a:buFont typeface="Arial"/>
              <a:buNone/>
            </a:pPr>
            <a:r>
              <a:rPr lang="ru-RU" sz="1600">
                <a:solidFill>
                  <a:schemeClr val="lt1"/>
                </a:solidFill>
                <a:latin typeface="Arial"/>
                <a:ea typeface="Arial"/>
                <a:cs typeface="Arial"/>
                <a:sym typeface="Arial"/>
              </a:rPr>
              <a:t>Смертельный исход</a:t>
            </a:r>
          </a:p>
        </p:txBody>
      </p:sp>
      <p:sp>
        <p:nvSpPr>
          <p:cNvPr id="128" name="Shape 128"/>
          <p:cNvSpPr/>
          <p:nvPr/>
        </p:nvSpPr>
        <p:spPr>
          <a:xfrm>
            <a:off x="0" y="1812143"/>
            <a:ext cx="3357563" cy="1051706"/>
          </a:xfrm>
          <a:prstGeom prst="roundRect">
            <a:avLst>
              <a:gd name="adj" fmla="val 16667"/>
            </a:avLst>
          </a:prstGeom>
          <a:solidFill>
            <a:schemeClr val="dk2"/>
          </a:solidFill>
          <a:ln w="9525" cap="flat" cmpd="sng">
            <a:solidFill>
              <a:srgbClr val="800000"/>
            </a:solidFill>
            <a:prstDash val="solid"/>
            <a:round/>
            <a:headEnd type="none" w="med" len="med"/>
            <a:tailEnd type="none" w="med" len="med"/>
          </a:ln>
        </p:spPr>
        <p:txBody>
          <a:bodyPr lIns="91425" tIns="45700" rIns="91425" bIns="45700" anchor="ctr" anchorCtr="0">
            <a:noAutofit/>
          </a:bodyPr>
          <a:lstStyle/>
          <a:p>
            <a:pPr marL="0" marR="0" lvl="0" indent="0" algn="just" rtl="0">
              <a:spcBef>
                <a:spcPts val="0"/>
              </a:spcBef>
              <a:spcAft>
                <a:spcPts val="0"/>
              </a:spcAft>
              <a:buSzPct val="25000"/>
              <a:buNone/>
            </a:pPr>
            <a:r>
              <a:rPr lang="ru-RU" sz="2000" b="1" dirty="0">
                <a:solidFill>
                  <a:schemeClr val="lt1"/>
                </a:solidFill>
                <a:latin typeface="Arial"/>
                <a:ea typeface="Arial"/>
                <a:cs typeface="Arial"/>
                <a:sym typeface="Arial"/>
              </a:rPr>
              <a:t>Вторая  половина </a:t>
            </a:r>
          </a:p>
          <a:p>
            <a:pPr marL="0" marR="0" lvl="0" indent="0" algn="just" rtl="0">
              <a:spcBef>
                <a:spcPts val="400"/>
              </a:spcBef>
              <a:spcAft>
                <a:spcPts val="0"/>
              </a:spcAft>
              <a:buSzPct val="25000"/>
              <a:buNone/>
            </a:pPr>
            <a:r>
              <a:rPr lang="ru-RU" sz="2000" b="1" dirty="0">
                <a:solidFill>
                  <a:schemeClr val="lt1"/>
                </a:solidFill>
                <a:latin typeface="Arial"/>
                <a:ea typeface="Arial"/>
                <a:cs typeface="Arial"/>
                <a:sym typeface="Arial"/>
              </a:rPr>
              <a:t>инкубационного периода</a:t>
            </a:r>
          </a:p>
        </p:txBody>
      </p:sp>
      <p:sp>
        <p:nvSpPr>
          <p:cNvPr id="129" name="Shape 129"/>
          <p:cNvSpPr/>
          <p:nvPr/>
        </p:nvSpPr>
        <p:spPr>
          <a:xfrm>
            <a:off x="0" y="4221162"/>
            <a:ext cx="3357563" cy="1065212"/>
          </a:xfrm>
          <a:prstGeom prst="roundRect">
            <a:avLst>
              <a:gd name="adj" fmla="val 16667"/>
            </a:avLst>
          </a:prstGeom>
          <a:solidFill>
            <a:schemeClr val="dk2"/>
          </a:solidFill>
          <a:ln w="9525" cap="flat" cmpd="sng">
            <a:solidFill>
              <a:srgbClr val="800000"/>
            </a:solidFill>
            <a:prstDash val="solid"/>
            <a:round/>
            <a:headEnd type="none" w="med" len="med"/>
            <a:tailEnd type="none" w="med" len="med"/>
          </a:ln>
        </p:spPr>
        <p:txBody>
          <a:bodyPr lIns="91425" tIns="45700" rIns="91425" bIns="45700" anchor="ctr" anchorCtr="0">
            <a:noAutofit/>
          </a:bodyPr>
          <a:lstStyle/>
          <a:p>
            <a:pPr marL="0" marR="0" lvl="0" indent="0" algn="just" rtl="0">
              <a:spcBef>
                <a:spcPts val="0"/>
              </a:spcBef>
              <a:spcAft>
                <a:spcPts val="0"/>
              </a:spcAft>
              <a:buSzPct val="25000"/>
              <a:buNone/>
            </a:pPr>
            <a:r>
              <a:rPr lang="ru-RU" sz="2000" b="1" dirty="0">
                <a:solidFill>
                  <a:schemeClr val="lt1"/>
                </a:solidFill>
                <a:latin typeface="Arial"/>
                <a:ea typeface="Arial"/>
                <a:cs typeface="Arial"/>
                <a:sym typeface="Arial"/>
              </a:rPr>
              <a:t>На 4-5 день болезни </a:t>
            </a:r>
          </a:p>
          <a:p>
            <a:pPr marL="0" marR="0" lvl="0" indent="0" algn="just" rtl="0">
              <a:spcBef>
                <a:spcPts val="400"/>
              </a:spcBef>
              <a:spcAft>
                <a:spcPts val="0"/>
              </a:spcAft>
              <a:buSzPct val="25000"/>
              <a:buNone/>
            </a:pPr>
            <a:r>
              <a:rPr lang="ru-RU" sz="2000" b="1" dirty="0">
                <a:solidFill>
                  <a:schemeClr val="lt1"/>
                </a:solidFill>
                <a:latin typeface="Arial"/>
                <a:ea typeface="Arial"/>
                <a:cs typeface="Arial"/>
                <a:sym typeface="Arial"/>
              </a:rPr>
              <a:t>появляется</a:t>
            </a:r>
          </a:p>
          <a:p>
            <a:pPr marL="0" marR="0" lvl="0" indent="0" algn="just" rtl="0">
              <a:spcBef>
                <a:spcPts val="400"/>
              </a:spcBef>
              <a:spcAft>
                <a:spcPts val="0"/>
              </a:spcAft>
              <a:buSzPct val="25000"/>
              <a:buNone/>
            </a:pPr>
            <a:r>
              <a:rPr lang="ru-RU" sz="2000" b="1" dirty="0">
                <a:solidFill>
                  <a:schemeClr val="lt1"/>
                </a:solidFill>
                <a:latin typeface="Arial"/>
                <a:ea typeface="Arial"/>
                <a:cs typeface="Arial"/>
                <a:sym typeface="Arial"/>
              </a:rPr>
              <a:t>коревая экзантема</a:t>
            </a:r>
          </a:p>
        </p:txBody>
      </p:sp>
      <p:sp>
        <p:nvSpPr>
          <p:cNvPr id="130" name="Shape 130"/>
          <p:cNvSpPr/>
          <p:nvPr/>
        </p:nvSpPr>
        <p:spPr>
          <a:xfrm>
            <a:off x="0" y="3089273"/>
            <a:ext cx="3357563" cy="989013"/>
          </a:xfrm>
          <a:prstGeom prst="roundRect">
            <a:avLst>
              <a:gd name="adj" fmla="val 16667"/>
            </a:avLst>
          </a:prstGeom>
          <a:solidFill>
            <a:schemeClr val="dk2"/>
          </a:solidFill>
          <a:ln w="9525" cap="flat" cmpd="sng">
            <a:solidFill>
              <a:srgbClr val="800000"/>
            </a:solidFill>
            <a:prstDash val="solid"/>
            <a:round/>
            <a:headEnd type="none" w="med" len="med"/>
            <a:tailEnd type="none" w="med" len="med"/>
          </a:ln>
        </p:spPr>
        <p:txBody>
          <a:bodyPr lIns="91425" tIns="45700" rIns="91425" bIns="45700" anchor="ctr" anchorCtr="0">
            <a:noAutofit/>
          </a:bodyPr>
          <a:lstStyle/>
          <a:p>
            <a:pPr marL="0" marR="0" lvl="0" indent="0" algn="just" rtl="0">
              <a:spcBef>
                <a:spcPts val="0"/>
              </a:spcBef>
              <a:spcAft>
                <a:spcPts val="0"/>
              </a:spcAft>
              <a:buClr>
                <a:schemeClr val="lt1"/>
              </a:buClr>
              <a:buSzPct val="25000"/>
              <a:buFont typeface="Noto Sans Symbols"/>
              <a:buNone/>
            </a:pPr>
            <a:r>
              <a:rPr lang="ru-RU" sz="2000" b="1">
                <a:solidFill>
                  <a:schemeClr val="lt1"/>
                </a:solidFill>
                <a:latin typeface="Arial"/>
                <a:ea typeface="Arial"/>
                <a:cs typeface="Arial"/>
                <a:sym typeface="Arial"/>
              </a:rPr>
              <a:t>Начальный, </a:t>
            </a:r>
          </a:p>
          <a:p>
            <a:pPr marL="0" marR="0" lvl="0" indent="0" algn="just" rtl="0">
              <a:spcBef>
                <a:spcPts val="0"/>
              </a:spcBef>
              <a:spcAft>
                <a:spcPts val="0"/>
              </a:spcAft>
              <a:buClr>
                <a:schemeClr val="lt1"/>
              </a:buClr>
              <a:buSzPct val="25000"/>
              <a:buFont typeface="Noto Sans Symbols"/>
              <a:buNone/>
            </a:pPr>
            <a:r>
              <a:rPr lang="ru-RU" sz="2000" b="1">
                <a:solidFill>
                  <a:schemeClr val="lt1"/>
                </a:solidFill>
                <a:latin typeface="Arial"/>
                <a:ea typeface="Arial"/>
                <a:cs typeface="Arial"/>
                <a:sym typeface="Arial"/>
              </a:rPr>
              <a:t>продромальный период</a:t>
            </a:r>
          </a:p>
        </p:txBody>
      </p:sp>
      <p:sp>
        <p:nvSpPr>
          <p:cNvPr id="131" name="Shape 131"/>
          <p:cNvSpPr/>
          <p:nvPr/>
        </p:nvSpPr>
        <p:spPr>
          <a:xfrm>
            <a:off x="0" y="5500687"/>
            <a:ext cx="3357563" cy="785811"/>
          </a:xfrm>
          <a:prstGeom prst="roundRect">
            <a:avLst>
              <a:gd name="adj" fmla="val 16667"/>
            </a:avLst>
          </a:prstGeom>
          <a:solidFill>
            <a:schemeClr val="dk2"/>
          </a:solidFill>
          <a:ln w="9525" cap="flat" cmpd="sng">
            <a:solidFill>
              <a:srgbClr val="800000"/>
            </a:solidFill>
            <a:prstDash val="solid"/>
            <a:round/>
            <a:headEnd type="none" w="med" len="med"/>
            <a:tailEnd type="none" w="med" len="med"/>
          </a:ln>
        </p:spPr>
        <p:txBody>
          <a:bodyPr lIns="91425" tIns="45700" rIns="91425" bIns="45700" anchor="ctr" anchorCtr="0">
            <a:noAutofit/>
          </a:bodyPr>
          <a:lstStyle/>
          <a:p>
            <a:pPr marL="0" marR="0" lvl="0" indent="0" algn="just" rtl="0">
              <a:spcBef>
                <a:spcPts val="0"/>
              </a:spcBef>
              <a:spcAft>
                <a:spcPts val="0"/>
              </a:spcAft>
              <a:buSzPct val="25000"/>
              <a:buNone/>
            </a:pPr>
            <a:r>
              <a:rPr lang="ru-RU" sz="2000" b="1">
                <a:solidFill>
                  <a:schemeClr val="lt1"/>
                </a:solidFill>
                <a:latin typeface="Arial"/>
                <a:ea typeface="Arial"/>
                <a:cs typeface="Arial"/>
                <a:sym typeface="Arial"/>
              </a:rPr>
              <a:t>Исход заболевания</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41833" y="191069"/>
            <a:ext cx="8215312" cy="1417638"/>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ru-RU" sz="3600" b="1" i="0" u="none" strike="noStrike" cap="none" dirty="0">
                <a:solidFill>
                  <a:schemeClr val="accent6">
                    <a:lumMod val="50000"/>
                  </a:schemeClr>
                </a:solidFill>
                <a:latin typeface="Tahoma"/>
                <a:ea typeface="Tahoma"/>
                <a:cs typeface="Tahoma"/>
                <a:sym typeface="Tahoma"/>
              </a:rPr>
              <a:t>Пятна </a:t>
            </a:r>
            <a:br>
              <a:rPr lang="ru-RU" sz="3600" b="1" i="0" u="none" strike="noStrike" cap="none" dirty="0">
                <a:solidFill>
                  <a:schemeClr val="accent6">
                    <a:lumMod val="50000"/>
                  </a:schemeClr>
                </a:solidFill>
                <a:latin typeface="Tahoma"/>
                <a:ea typeface="Tahoma"/>
                <a:cs typeface="Tahoma"/>
                <a:sym typeface="Tahoma"/>
              </a:rPr>
            </a:br>
            <a:r>
              <a:rPr lang="ru-RU" sz="3600" b="1" i="0" u="none" strike="noStrike" cap="none" dirty="0">
                <a:solidFill>
                  <a:schemeClr val="accent6">
                    <a:lumMod val="50000"/>
                  </a:schemeClr>
                </a:solidFill>
                <a:latin typeface="Tahoma"/>
                <a:ea typeface="Tahoma"/>
                <a:cs typeface="Tahoma"/>
                <a:sym typeface="Tahoma"/>
              </a:rPr>
              <a:t>Бельского—Филатова—Коплика</a:t>
            </a:r>
          </a:p>
        </p:txBody>
      </p:sp>
      <p:pic>
        <p:nvPicPr>
          <p:cNvPr id="138" name="Shape 138"/>
          <p:cNvPicPr preferRelativeResize="0">
            <a:picLocks noGrp="1"/>
          </p:cNvPicPr>
          <p:nvPr>
            <p:ph idx="1"/>
          </p:nvPr>
        </p:nvPicPr>
        <p:blipFill rotWithShape="1">
          <a:blip r:embed="rId3">
            <a:alphaModFix/>
          </a:blip>
          <a:stretch/>
        </p:blipFill>
        <p:spPr>
          <a:xfrm>
            <a:off x="1048422" y="2260783"/>
            <a:ext cx="5470769" cy="3681046"/>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pic>
        <p:nvPicPr>
          <p:cNvPr id="144" name="Shape 144"/>
          <p:cNvPicPr preferRelativeResize="0"/>
          <p:nvPr/>
        </p:nvPicPr>
        <p:blipFill rotWithShape="1">
          <a:blip r:embed="rId3">
            <a:alphaModFix/>
          </a:blip>
          <a:srcRect/>
          <a:stretch/>
        </p:blipFill>
        <p:spPr>
          <a:xfrm>
            <a:off x="1133431" y="1656384"/>
            <a:ext cx="5795400" cy="4880100"/>
          </a:xfrm>
          <a:prstGeom prst="rect">
            <a:avLst/>
          </a:prstGeom>
          <a:noFill/>
          <a:ln>
            <a:noFill/>
          </a:ln>
        </p:spPr>
      </p:pic>
      <p:sp>
        <p:nvSpPr>
          <p:cNvPr id="145" name="Shape 145"/>
          <p:cNvSpPr txBox="1">
            <a:spLocks noGrp="1"/>
          </p:cNvSpPr>
          <p:nvPr>
            <p:ph type="title"/>
          </p:nvPr>
        </p:nvSpPr>
        <p:spPr>
          <a:xfrm>
            <a:off x="978089" y="0"/>
            <a:ext cx="6347713" cy="1320800"/>
          </a:xfrm>
        </p:spPr>
        <p:txBody>
          <a:bodyPr/>
          <a:lstStyle/>
          <a:p>
            <a:pPr lvl="0"/>
            <a:r>
              <a:rPr lang="ru-RU" dirty="0" smtClean="0">
                <a:sym typeface="Tahoma"/>
              </a:rPr>
              <a:t>Коревая экзантема</a:t>
            </a:r>
            <a:endParaRPr lang="ru-RU" dirty="0">
              <a:sym typeface="Tahoma"/>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pic>
        <p:nvPicPr>
          <p:cNvPr id="151" name="Shape 151"/>
          <p:cNvPicPr preferRelativeResize="0"/>
          <p:nvPr/>
        </p:nvPicPr>
        <p:blipFill rotWithShape="1">
          <a:blip r:embed="rId3">
            <a:alphaModFix/>
          </a:blip>
          <a:srcRect/>
          <a:stretch/>
        </p:blipFill>
        <p:spPr>
          <a:xfrm>
            <a:off x="998025" y="0"/>
            <a:ext cx="7477500" cy="6296999"/>
          </a:xfrm>
          <a:prstGeom prst="rect">
            <a:avLst/>
          </a:prstGeom>
          <a:noFill/>
          <a:ln>
            <a:noFill/>
          </a:ln>
        </p:spPr>
      </p:pic>
      <p:sp>
        <p:nvSpPr>
          <p:cNvPr id="152" name="Shape 152"/>
          <p:cNvSpPr txBox="1">
            <a:spLocks noGrp="1"/>
          </p:cNvSpPr>
          <p:nvPr>
            <p:ph type="title"/>
          </p:nvPr>
        </p:nvSpPr>
        <p:spPr>
          <a:xfrm>
            <a:off x="928687" y="6357937"/>
            <a:ext cx="8215312" cy="500062"/>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ru-RU" sz="3600" b="1" i="0" u="none" strike="noStrike" cap="none" dirty="0">
                <a:solidFill>
                  <a:schemeClr val="accent6">
                    <a:lumMod val="50000"/>
                  </a:schemeClr>
                </a:solidFill>
                <a:latin typeface="Tahoma"/>
                <a:ea typeface="Tahoma"/>
                <a:cs typeface="Tahoma"/>
                <a:sym typeface="Tahoma"/>
              </a:rPr>
              <a:t>Коревая экзантема</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prstGeom prst="rect">
            <a:avLst/>
          </a:prstGeom>
        </p:spPr>
        <p:txBody>
          <a:bodyPr lIns="91425" tIns="91425" rIns="91425" bIns="91425" anchor="ctr" anchorCtr="0">
            <a:noAutofit/>
          </a:bodyPr>
          <a:lstStyle/>
          <a:p>
            <a:pPr lvl="0">
              <a:spcBef>
                <a:spcPts val="0"/>
              </a:spcBef>
              <a:buNone/>
            </a:pPr>
            <a:endParaRPr/>
          </a:p>
        </p:txBody>
      </p:sp>
      <p:sp>
        <p:nvSpPr>
          <p:cNvPr id="159" name="Shape 159"/>
          <p:cNvSpPr txBox="1">
            <a:spLocks noGrp="1"/>
          </p:cNvSpPr>
          <p:nvPr>
            <p:ph idx="1"/>
          </p:nvPr>
        </p:nvSpPr>
        <p:spPr>
          <a:prstGeom prst="rect">
            <a:avLst/>
          </a:prstGeom>
        </p:spPr>
        <p:txBody>
          <a:bodyPr lIns="91425" tIns="91425" rIns="91425" bIns="91425" anchor="t" anchorCtr="0">
            <a:noAutofit/>
          </a:bodyPr>
          <a:lstStyle/>
          <a:p>
            <a:pPr lvl="0">
              <a:spcBef>
                <a:spcPts val="0"/>
              </a:spcBef>
              <a:buNone/>
            </a:pPr>
            <a:endParaRPr/>
          </a:p>
        </p:txBody>
      </p:sp>
      <p:sp>
        <p:nvSpPr>
          <p:cNvPr id="160" name="Shape 160"/>
          <p:cNvSpPr txBox="1">
            <a:spLocks noGrp="1"/>
          </p:cNvSpPr>
          <p:nvPr>
            <p:ph type="sldNum" sz="quarter" idx="12"/>
          </p:nvPr>
        </p:nvSpPr>
        <p:spPr>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ru-RU"/>
              <a:t>8</a:t>
            </a:fld>
            <a:endParaRPr lang="ru-RU"/>
          </a:p>
        </p:txBody>
      </p:sp>
      <p:pic>
        <p:nvPicPr>
          <p:cNvPr id="161" name="Shape 161"/>
          <p:cNvPicPr preferRelativeResize="0"/>
          <p:nvPr/>
        </p:nvPicPr>
        <p:blipFill>
          <a:blip r:embed="rId3">
            <a:alphaModFix/>
          </a:blip>
          <a:stretch>
            <a:fillRect/>
          </a:stretch>
        </p:blipFill>
        <p:spPr>
          <a:xfrm>
            <a:off x="779550" y="494425"/>
            <a:ext cx="7498049" cy="5631075"/>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1000125" y="0"/>
            <a:ext cx="7934324" cy="1071562"/>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ru-RU" sz="4400" b="0" i="0" u="none" strike="noStrike" cap="none" dirty="0">
                <a:solidFill>
                  <a:schemeClr val="tx1">
                    <a:lumMod val="60000"/>
                    <a:lumOff val="40000"/>
                  </a:schemeClr>
                </a:solidFill>
                <a:latin typeface="Tahoma"/>
                <a:ea typeface="Tahoma"/>
                <a:cs typeface="Tahoma"/>
                <a:sym typeface="Tahoma"/>
              </a:rPr>
              <a:t>Осложнения кори</a:t>
            </a:r>
          </a:p>
        </p:txBody>
      </p:sp>
      <p:sp>
        <p:nvSpPr>
          <p:cNvPr id="168" name="Shape 168"/>
          <p:cNvSpPr txBox="1">
            <a:spLocks noGrp="1"/>
          </p:cNvSpPr>
          <p:nvPr>
            <p:ph idx="1"/>
          </p:nvPr>
        </p:nvSpPr>
        <p:spPr>
          <a:xfrm>
            <a:off x="1071562" y="928687"/>
            <a:ext cx="8072437" cy="5643561"/>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hlink"/>
              </a:buClr>
              <a:buSzPct val="25000"/>
              <a:buFont typeface="Noto Sans Symbols"/>
              <a:buNone/>
            </a:pPr>
            <a:r>
              <a:rPr lang="ru-RU" sz="2800" b="1" i="0" u="none" strike="noStrike" cap="none" dirty="0">
                <a:solidFill>
                  <a:schemeClr val="accent6">
                    <a:lumMod val="50000"/>
                  </a:schemeClr>
                </a:solidFill>
                <a:latin typeface="Tahoma"/>
                <a:ea typeface="Tahoma"/>
                <a:cs typeface="Tahoma"/>
                <a:sym typeface="Tahoma"/>
              </a:rPr>
              <a:t>Типичные </a:t>
            </a:r>
          </a:p>
          <a:p>
            <a:pPr marL="0" marR="0" lvl="0" indent="0" algn="l" rtl="0">
              <a:spcBef>
                <a:spcPts val="300"/>
              </a:spcBef>
              <a:spcAft>
                <a:spcPts val="0"/>
              </a:spcAft>
              <a:buClr>
                <a:srgbClr val="005900"/>
              </a:buClr>
              <a:buSzPct val="119999"/>
              <a:buFont typeface="Noto Sans Symbols"/>
              <a:buChar char="➢"/>
            </a:pPr>
            <a:r>
              <a:rPr lang="ru-RU" sz="2800" b="0" i="0" u="none" strike="noStrike" cap="none" dirty="0">
                <a:solidFill>
                  <a:schemeClr val="accent6">
                    <a:lumMod val="50000"/>
                  </a:schemeClr>
                </a:solidFill>
                <a:latin typeface="Tahoma"/>
                <a:ea typeface="Tahoma"/>
                <a:cs typeface="Tahoma"/>
                <a:sym typeface="Tahoma"/>
              </a:rPr>
              <a:t>  воспаление среднего уха, </a:t>
            </a:r>
          </a:p>
          <a:p>
            <a:pPr marL="0" marR="0" lvl="0" indent="0" algn="l" rtl="0">
              <a:spcBef>
                <a:spcPts val="300"/>
              </a:spcBef>
              <a:spcAft>
                <a:spcPts val="0"/>
              </a:spcAft>
              <a:buClr>
                <a:srgbClr val="005900"/>
              </a:buClr>
              <a:buSzPct val="119999"/>
              <a:buFont typeface="Noto Sans Symbols"/>
              <a:buChar char="➢"/>
            </a:pPr>
            <a:r>
              <a:rPr lang="ru-RU" sz="2800" b="0" i="0" u="none" strike="noStrike" cap="none" dirty="0">
                <a:solidFill>
                  <a:schemeClr val="accent6">
                    <a:lumMod val="50000"/>
                  </a:schemeClr>
                </a:solidFill>
                <a:latin typeface="Tahoma"/>
                <a:ea typeface="Tahoma"/>
                <a:cs typeface="Tahoma"/>
                <a:sym typeface="Tahoma"/>
              </a:rPr>
              <a:t>  судороги из-за высокой температуры, </a:t>
            </a:r>
          </a:p>
          <a:p>
            <a:pPr marL="0" marR="0" lvl="0" indent="0" algn="l" rtl="0">
              <a:spcBef>
                <a:spcPts val="300"/>
              </a:spcBef>
              <a:spcAft>
                <a:spcPts val="0"/>
              </a:spcAft>
              <a:buClr>
                <a:srgbClr val="005900"/>
              </a:buClr>
              <a:buSzPct val="119999"/>
              <a:buFont typeface="Noto Sans Symbols"/>
              <a:buChar char="➢"/>
            </a:pPr>
            <a:r>
              <a:rPr lang="ru-RU" sz="2800" b="0" i="0" u="none" strike="noStrike" cap="none" dirty="0">
                <a:solidFill>
                  <a:schemeClr val="accent6">
                    <a:lumMod val="50000"/>
                  </a:schemeClr>
                </a:solidFill>
                <a:latin typeface="Tahoma"/>
                <a:ea typeface="Tahoma"/>
                <a:cs typeface="Tahoma"/>
                <a:sym typeface="Tahoma"/>
              </a:rPr>
              <a:t>  коревой круп, </a:t>
            </a:r>
          </a:p>
          <a:p>
            <a:pPr marL="0" marR="0" lvl="0" indent="0" algn="l" rtl="0">
              <a:spcBef>
                <a:spcPts val="300"/>
              </a:spcBef>
              <a:spcAft>
                <a:spcPts val="0"/>
              </a:spcAft>
              <a:buClr>
                <a:srgbClr val="005900"/>
              </a:buClr>
              <a:buSzPct val="119999"/>
              <a:buFont typeface="Noto Sans Symbols"/>
              <a:buChar char="➢"/>
            </a:pPr>
            <a:r>
              <a:rPr lang="ru-RU" sz="2800" b="0" i="0" u="none" strike="noStrike" cap="none" dirty="0">
                <a:solidFill>
                  <a:schemeClr val="accent6">
                    <a:lumMod val="50000"/>
                  </a:schemeClr>
                </a:solidFill>
                <a:latin typeface="Tahoma"/>
                <a:ea typeface="Tahoma"/>
                <a:cs typeface="Tahoma"/>
                <a:sym typeface="Tahoma"/>
              </a:rPr>
              <a:t>  бронхит, </a:t>
            </a:r>
          </a:p>
          <a:p>
            <a:pPr marL="0" marR="0" lvl="0" indent="0" algn="l" rtl="0">
              <a:spcBef>
                <a:spcPts val="300"/>
              </a:spcBef>
              <a:spcAft>
                <a:spcPts val="0"/>
              </a:spcAft>
              <a:buClr>
                <a:srgbClr val="005900"/>
              </a:buClr>
              <a:buSzPct val="119999"/>
              <a:buFont typeface="Noto Sans Symbols"/>
              <a:buChar char="➢"/>
            </a:pPr>
            <a:r>
              <a:rPr lang="ru-RU" sz="2800" b="0" i="0" u="none" strike="noStrike" cap="none" dirty="0">
                <a:solidFill>
                  <a:schemeClr val="accent6">
                    <a:lumMod val="50000"/>
                  </a:schemeClr>
                </a:solidFill>
                <a:latin typeface="Tahoma"/>
                <a:ea typeface="Tahoma"/>
                <a:cs typeface="Tahoma"/>
                <a:sym typeface="Tahoma"/>
              </a:rPr>
              <a:t>  воспаление легких </a:t>
            </a:r>
          </a:p>
          <a:p>
            <a:pPr marL="0" marR="0" lvl="0" indent="0" algn="l" rtl="0">
              <a:spcBef>
                <a:spcPts val="300"/>
              </a:spcBef>
              <a:spcAft>
                <a:spcPts val="0"/>
              </a:spcAft>
              <a:buClr>
                <a:schemeClr val="hlink"/>
              </a:buClr>
              <a:buSzPct val="25000"/>
              <a:buFont typeface="Noto Sans Symbols"/>
              <a:buNone/>
            </a:pPr>
            <a:r>
              <a:rPr lang="ru-RU" sz="2800" b="1" i="0" u="none" strike="noStrike" cap="none" dirty="0">
                <a:solidFill>
                  <a:schemeClr val="accent6">
                    <a:lumMod val="50000"/>
                  </a:schemeClr>
                </a:solidFill>
                <a:latin typeface="Tahoma"/>
                <a:ea typeface="Tahoma"/>
                <a:cs typeface="Tahoma"/>
                <a:sym typeface="Tahoma"/>
              </a:rPr>
              <a:t>Редко</a:t>
            </a:r>
          </a:p>
          <a:p>
            <a:pPr marL="0" marR="0" lvl="0" indent="0" algn="l" rtl="0">
              <a:spcBef>
                <a:spcPts val="300"/>
              </a:spcBef>
              <a:spcAft>
                <a:spcPts val="0"/>
              </a:spcAft>
              <a:buClr>
                <a:srgbClr val="005900"/>
              </a:buClr>
              <a:buSzPct val="119999"/>
              <a:buFont typeface="Noto Sans Symbols"/>
              <a:buChar char="➢"/>
            </a:pPr>
            <a:r>
              <a:rPr lang="ru-RU" sz="2800" b="0" i="0" u="none" strike="noStrike" cap="none" dirty="0">
                <a:solidFill>
                  <a:schemeClr val="accent6">
                    <a:lumMod val="50000"/>
                  </a:schemeClr>
                </a:solidFill>
                <a:latin typeface="Tahoma"/>
                <a:ea typeface="Tahoma"/>
                <a:cs typeface="Tahoma"/>
                <a:sym typeface="Tahoma"/>
              </a:rPr>
              <a:t>  коревый энцефалит</a:t>
            </a:r>
          </a:p>
          <a:p>
            <a:pPr marL="0" marR="0" lvl="0" indent="0" algn="l" rtl="0">
              <a:spcBef>
                <a:spcPts val="300"/>
              </a:spcBef>
              <a:spcAft>
                <a:spcPts val="0"/>
              </a:spcAft>
              <a:buClr>
                <a:srgbClr val="005900"/>
              </a:buClr>
              <a:buSzPct val="25000"/>
              <a:buFont typeface="Noto Sans Symbols"/>
              <a:buNone/>
            </a:pPr>
            <a:r>
              <a:rPr lang="ru-RU" sz="2800" b="1" i="0" u="none" strike="noStrike" cap="none" dirty="0">
                <a:solidFill>
                  <a:schemeClr val="accent6">
                    <a:lumMod val="50000"/>
                  </a:schemeClr>
                </a:solidFill>
                <a:latin typeface="Tahoma"/>
                <a:ea typeface="Tahoma"/>
                <a:cs typeface="Tahoma"/>
                <a:sym typeface="Tahoma"/>
              </a:rPr>
              <a:t>Очень редкое позднее осложнение </a:t>
            </a:r>
            <a:r>
              <a:rPr lang="ru-RU" sz="2800" b="0" i="0" u="none" strike="noStrike" cap="none" dirty="0">
                <a:solidFill>
                  <a:schemeClr val="accent6">
                    <a:lumMod val="50000"/>
                  </a:schemeClr>
                </a:solidFill>
                <a:latin typeface="Tahoma"/>
                <a:ea typeface="Tahoma"/>
                <a:cs typeface="Tahoma"/>
                <a:sym typeface="Tahoma"/>
              </a:rPr>
              <a:t>—</a:t>
            </a:r>
          </a:p>
          <a:p>
            <a:pPr marL="0" marR="0" lvl="0" indent="0" algn="l" rtl="0">
              <a:spcBef>
                <a:spcPts val="300"/>
              </a:spcBef>
              <a:spcAft>
                <a:spcPts val="0"/>
              </a:spcAft>
              <a:buClr>
                <a:srgbClr val="005900"/>
              </a:buClr>
              <a:buSzPct val="119999"/>
              <a:buFont typeface="Noto Sans Symbols"/>
              <a:buChar char="➢"/>
            </a:pPr>
            <a:r>
              <a:rPr lang="ru-RU" sz="2800" b="0" i="0" u="none" strike="noStrike" cap="none" dirty="0">
                <a:solidFill>
                  <a:schemeClr val="accent6">
                    <a:lumMod val="50000"/>
                  </a:schemeClr>
                </a:solidFill>
                <a:latin typeface="Tahoma"/>
                <a:ea typeface="Tahoma"/>
                <a:cs typeface="Tahoma"/>
                <a:sym typeface="Tahoma"/>
              </a:rPr>
              <a:t>  подострый склерозирующий панэнцефалит.</a:t>
            </a:r>
          </a:p>
          <a:p>
            <a:pPr marL="342900" marR="0" lvl="0" indent="-342900" algn="l" rtl="0">
              <a:spcBef>
                <a:spcPts val="640"/>
              </a:spcBef>
              <a:spcAft>
                <a:spcPts val="0"/>
              </a:spcAft>
              <a:buClr>
                <a:schemeClr val="hlink"/>
              </a:buClr>
              <a:buSzPct val="120000"/>
              <a:buFont typeface="Tahoma"/>
              <a:buNone/>
            </a:pPr>
            <a:endParaRPr sz="3200" b="0" i="0" u="none" strike="noStrike" cap="none" dirty="0">
              <a:solidFill>
                <a:schemeClr val="accent6">
                  <a:lumMod val="50000"/>
                </a:schemeClr>
              </a:solidFill>
              <a:latin typeface="Tahoma"/>
              <a:ea typeface="Tahoma"/>
              <a:cs typeface="Tahoma"/>
              <a:sym typeface="Tahoma"/>
            </a:endParaRPr>
          </a:p>
        </p:txBody>
      </p:sp>
    </p:spTree>
  </p:cSld>
  <p:clrMapOvr>
    <a:masterClrMapping/>
  </p:clrMapOvr>
  <p:transition spd="slow">
    <p:cut/>
  </p:transition>
</p:sld>
</file>

<file path=ppt/theme/theme1.xml><?xml version="1.0" encoding="utf-8"?>
<a:theme xmlns:a="http://schemas.openxmlformats.org/drawingml/2006/main" name="Facet">
  <a:themeElements>
    <a:clrScheme name="Другая 3">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FFFF"/>
      </a:hlink>
      <a:folHlink>
        <a:srgbClr val="FF990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TM02900688[[fn=Facet]]</Template>
  <TotalTime>2</TotalTime>
  <Words>1330</Words>
  <Application>Microsoft Office PowerPoint</Application>
  <PresentationFormat>On-screen Show (4:3)</PresentationFormat>
  <Paragraphs>146</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Times New Roman</vt:lpstr>
      <vt:lpstr>Trebuchet MS</vt:lpstr>
      <vt:lpstr>Arial</vt:lpstr>
      <vt:lpstr>Wingdings 3</vt:lpstr>
      <vt:lpstr>Tahoma</vt:lpstr>
      <vt:lpstr>Noto Sans Symbols</vt:lpstr>
      <vt:lpstr>Facet</vt:lpstr>
      <vt:lpstr>КОРЬ </vt:lpstr>
      <vt:lpstr>PowerPoint Presentation</vt:lpstr>
      <vt:lpstr>Этиология </vt:lpstr>
      <vt:lpstr>Клинические проявления</vt:lpstr>
      <vt:lpstr>Пятна  Бельского—Филатова—Коплика</vt:lpstr>
      <vt:lpstr>Коревая экзантема</vt:lpstr>
      <vt:lpstr>Коревая экзантема</vt:lpstr>
      <vt:lpstr>PowerPoint Presentation</vt:lpstr>
      <vt:lpstr>Осложнения кори</vt:lpstr>
      <vt:lpstr> </vt:lpstr>
      <vt:lpstr> </vt:lpstr>
      <vt:lpstr>PowerPoint Presentation</vt:lpstr>
      <vt:lpstr>PowerPoint Presentation</vt:lpstr>
      <vt:lpstr>PowerPoint Presentation</vt:lpstr>
      <vt:lpstr>PowerPoint Presentation</vt:lpstr>
      <vt:lpstr>PowerPoint Presentation</vt:lpstr>
      <vt:lpstr> АЛГОРИТМ ДЕЙСТВИЙ  в случае выявления больного корью или подозрительного на это заболевание </vt:lpstr>
      <vt:lpstr>Мероприятия в очаге кори </vt:lpstr>
      <vt:lpstr>Спасибо  за  внимание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КОРЬ</dc:title>
  <dc:creator>INNA</dc:creator>
  <cp:lastModifiedBy>pptforschool.ru</cp:lastModifiedBy>
  <cp:revision>3</cp:revision>
  <dcterms:modified xsi:type="dcterms:W3CDTF">2018-01-15T14:58:01Z</dcterms:modified>
</cp:coreProperties>
</file>