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60" r:id="rId3"/>
    <p:sldId id="277" r:id="rId4"/>
    <p:sldId id="263" r:id="rId5"/>
    <p:sldId id="264" r:id="rId6"/>
    <p:sldId id="307" r:id="rId7"/>
    <p:sldId id="308" r:id="rId8"/>
    <p:sldId id="309" r:id="rId9"/>
    <p:sldId id="265" r:id="rId10"/>
    <p:sldId id="286" r:id="rId11"/>
    <p:sldId id="325" r:id="rId12"/>
    <p:sldId id="320" r:id="rId13"/>
    <p:sldId id="319" r:id="rId14"/>
    <p:sldId id="261" r:id="rId15"/>
    <p:sldId id="321" r:id="rId16"/>
    <p:sldId id="310" r:id="rId17"/>
    <p:sldId id="312" r:id="rId18"/>
    <p:sldId id="313" r:id="rId19"/>
    <p:sldId id="311" r:id="rId20"/>
    <p:sldId id="268" r:id="rId21"/>
    <p:sldId id="290" r:id="rId22"/>
    <p:sldId id="322" r:id="rId23"/>
    <p:sldId id="257" r:id="rId24"/>
    <p:sldId id="332" r:id="rId25"/>
    <p:sldId id="323" r:id="rId26"/>
    <p:sldId id="341" r:id="rId27"/>
    <p:sldId id="326" r:id="rId28"/>
    <p:sldId id="342" r:id="rId29"/>
    <p:sldId id="343" r:id="rId30"/>
    <p:sldId id="344" r:id="rId31"/>
    <p:sldId id="345" r:id="rId32"/>
    <p:sldId id="327" r:id="rId33"/>
    <p:sldId id="336" r:id="rId34"/>
    <p:sldId id="346" r:id="rId35"/>
    <p:sldId id="324" r:id="rId36"/>
    <p:sldId id="333" r:id="rId37"/>
    <p:sldId id="295" r:id="rId38"/>
    <p:sldId id="296" r:id="rId39"/>
    <p:sldId id="351" r:id="rId40"/>
    <p:sldId id="297" r:id="rId41"/>
    <p:sldId id="353" r:id="rId42"/>
    <p:sldId id="300" r:id="rId43"/>
    <p:sldId id="352" r:id="rId44"/>
    <p:sldId id="306" r:id="rId45"/>
    <p:sldId id="347" r:id="rId46"/>
    <p:sldId id="348" r:id="rId47"/>
    <p:sldId id="349" r:id="rId48"/>
    <p:sldId id="316" r:id="rId49"/>
    <p:sldId id="285" r:id="rId5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FF0000"/>
    <a:srgbClr val="003366"/>
    <a:srgbClr val="99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04F26A-A2D8-4747-8F7B-77B4563CA9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2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04F26A-A2D8-4747-8F7B-77B4563CA9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79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04F26A-A2D8-4747-8F7B-77B4563CA9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5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59577-8DE3-46D1-8357-9676EEE2F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13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04F26A-A2D8-4747-8F7B-77B4563CA9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17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04F26A-A2D8-4747-8F7B-77B4563CA9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24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04F26A-A2D8-4747-8F7B-77B4563CA9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99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04F26A-A2D8-4747-8F7B-77B4563CA9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63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04F26A-A2D8-4747-8F7B-77B4563CA9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6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04F26A-A2D8-4747-8F7B-77B4563CA9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37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04F26A-A2D8-4747-8F7B-77B4563CA9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714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04F26A-A2D8-4747-8F7B-77B4563CA9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78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C04F26A-A2D8-4747-8F7B-77B4563CA9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77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3390331" y="1374338"/>
            <a:ext cx="3810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Предмет </a:t>
            </a:r>
            <a:r>
              <a:rPr lang="ru-RU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астрономии</a:t>
            </a:r>
          </a:p>
        </p:txBody>
      </p:sp>
      <p:pic>
        <p:nvPicPr>
          <p:cNvPr id="2052" name="Picture 5" descr="kpno_noa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3124200"/>
            <a:ext cx="52578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 descr="498ukr-радиотелеско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52400"/>
            <a:ext cx="20002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566spir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8" descr="19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124200"/>
            <a:ext cx="34417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125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436563"/>
            <a:ext cx="8375650" cy="6421437"/>
          </a:xfrm>
          <a:noFill/>
        </p:spPr>
      </p:pic>
      <p:sp>
        <p:nvSpPr>
          <p:cNvPr id="11267" name="Прямоугольник 5"/>
          <p:cNvSpPr>
            <a:spLocks noChangeArrowheads="1"/>
          </p:cNvSpPr>
          <p:nvPr/>
        </p:nvSpPr>
        <p:spPr bwMode="auto">
          <a:xfrm>
            <a:off x="2743200" y="0"/>
            <a:ext cx="3854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Древо астрономических знаний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sh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228600"/>
            <a:ext cx="56388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smtClean="0">
                <a:solidFill>
                  <a:srgbClr val="0000FF"/>
                </a:solidFill>
              </a:rPr>
              <a:t>Связь астрономии с другими науками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4495800" y="1295400"/>
            <a:ext cx="44196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1 - гелиобиология</a:t>
            </a:r>
            <a:br>
              <a:rPr lang="ru-RU"/>
            </a:br>
            <a:r>
              <a:rPr lang="ru-RU"/>
              <a:t>2 - ксенобиология</a:t>
            </a:r>
            <a:br>
              <a:rPr lang="ru-RU"/>
            </a:br>
            <a:r>
              <a:rPr lang="ru-RU"/>
              <a:t>3 - космическая биология и медицина</a:t>
            </a:r>
            <a:br>
              <a:rPr lang="ru-RU"/>
            </a:br>
            <a:r>
              <a:rPr lang="ru-RU"/>
              <a:t>4 - математическая география</a:t>
            </a:r>
            <a:br>
              <a:rPr lang="ru-RU"/>
            </a:br>
            <a:r>
              <a:rPr lang="ru-RU"/>
              <a:t>5 - космохимия</a:t>
            </a:r>
            <a:br>
              <a:rPr lang="ru-RU"/>
            </a:br>
            <a:r>
              <a:rPr lang="ru-RU"/>
              <a:t>А - сферическая астрономия</a:t>
            </a:r>
            <a:br>
              <a:rPr lang="ru-RU"/>
            </a:br>
            <a:r>
              <a:rPr lang="ru-RU"/>
              <a:t>Б - астрометрия</a:t>
            </a:r>
            <a:br>
              <a:rPr lang="ru-RU"/>
            </a:br>
            <a:r>
              <a:rPr lang="ru-RU"/>
              <a:t>В - небесная механика</a:t>
            </a:r>
            <a:br>
              <a:rPr lang="ru-RU"/>
            </a:br>
            <a:r>
              <a:rPr lang="ru-RU"/>
              <a:t>Г - астрофизика</a:t>
            </a:r>
            <a:br>
              <a:rPr lang="ru-RU"/>
            </a:br>
            <a:r>
              <a:rPr lang="ru-RU"/>
              <a:t>Д - космология</a:t>
            </a:r>
            <a:br>
              <a:rPr lang="ru-RU"/>
            </a:br>
            <a:r>
              <a:rPr lang="ru-RU"/>
              <a:t>Е - космогония</a:t>
            </a:r>
            <a:br>
              <a:rPr lang="ru-RU"/>
            </a:br>
            <a:r>
              <a:rPr lang="ru-RU"/>
              <a:t>Ж - космофизика </a:t>
            </a:r>
          </a:p>
        </p:txBody>
      </p:sp>
      <p:pic>
        <p:nvPicPr>
          <p:cNvPr id="13316" name="Picture 5" descr="shem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38200"/>
            <a:ext cx="42672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676400" y="5410200"/>
            <a:ext cx="1600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0000FF"/>
                </a:solidFill>
              </a:rPr>
              <a:t>Физика Химия  Биология</a:t>
            </a:r>
          </a:p>
        </p:txBody>
      </p:sp>
      <p:sp>
        <p:nvSpPr>
          <p:cNvPr id="13318" name="Rectangle 10"/>
          <p:cNvSpPr>
            <a:spLocks noChangeArrowheads="1"/>
          </p:cNvSpPr>
          <p:nvPr/>
        </p:nvSpPr>
        <p:spPr bwMode="auto">
          <a:xfrm>
            <a:off x="4419600" y="5334000"/>
            <a:ext cx="3733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FF"/>
                </a:solidFill>
              </a:rPr>
              <a:t>География и геофизика</a:t>
            </a:r>
          </a:p>
          <a:p>
            <a:r>
              <a:rPr lang="ru-RU">
                <a:solidFill>
                  <a:srgbClr val="0000FF"/>
                </a:solidFill>
              </a:rPr>
              <a:t>История и обществознание Литература</a:t>
            </a:r>
          </a:p>
          <a:p>
            <a:r>
              <a:rPr lang="ru-RU">
                <a:solidFill>
                  <a:srgbClr val="0000FF"/>
                </a:solidFill>
              </a:rPr>
              <a:t>Философия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32766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/>
              <a:t> </a:t>
            </a:r>
            <a:br>
              <a:rPr lang="ru-RU" sz="2000" b="1" dirty="0" smtClean="0"/>
            </a:br>
            <a:r>
              <a:rPr lang="ru-RU" sz="2000" b="1" u="sng" dirty="0" smtClean="0"/>
              <a:t>3. Общие представления о масштабе и структуре Вселенной</a:t>
            </a:r>
            <a:br>
              <a:rPr lang="ru-RU" sz="2000" b="1" u="sng" dirty="0" smtClean="0"/>
            </a:br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Вселенная- максимально большая область пространства, включающая в себя все доступные для изучения небесные тела и их системы.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Реальный мир ,вероятно ,устроен так, что могут существовать другие вселенные с иными законами природы ,а физические постоянные могут иметь другие значения.</a:t>
            </a:r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br>
              <a:rPr lang="ru-RU" sz="2000" b="1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</a:rPr>
              <a:t>Вселенная - уникальная всеобъемлющая система, охватывающая весь существующий материальный мир, безграничный в пространстве и бесконечный по разнообразию форм.</a:t>
            </a:r>
            <a:br>
              <a:rPr lang="ru-RU" sz="2000" b="1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000" dirty="0"/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457200" y="4114800"/>
            <a:ext cx="838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1 астрономическая единица = 149, 6 млн.км ~ 150 млн.км</a:t>
            </a:r>
          </a:p>
          <a:p>
            <a:r>
              <a:rPr lang="ru-RU" sz="2400" b="1"/>
              <a:t>1пк (парсек) = 206265 а.е. = 3,26 св. лет </a:t>
            </a:r>
          </a:p>
          <a:p>
            <a:r>
              <a:rPr lang="ru-RU" sz="2400" b="1"/>
              <a:t>1 световой год (св. год) - это расстояние, которое луч света со скоростью почти 300 000 км/с пролетает за 1 год и равен 9,46 миллионам миллионов километров!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H:\ГАЛИНА Гр\1.AСТРОНОМИЯ\Астро-фото-1\i-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968500"/>
            <a:ext cx="6019800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5257800" cy="6096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</a:rPr>
              <a:t>Космические системы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" y="533400"/>
            <a:ext cx="86868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Солнечная система </a:t>
            </a:r>
            <a:r>
              <a:rPr lang="ru-RU" sz="2000" b="1" dirty="0"/>
              <a:t>- Солнце и движущиеся вокруг  тела (планеты, кометы, спутники планет, астероиды). Солнце – самосветящееся тело, остальные тела, как и Земля светят отраженным светом. Возраст СС ~ 5 млрд. лет. Таких звездных систем с планетами и другими телами </a:t>
            </a:r>
          </a:p>
          <a:p>
            <a:pPr>
              <a:defRPr/>
            </a:pPr>
            <a:r>
              <a:rPr lang="ru-RU" sz="2000" b="1" dirty="0"/>
              <a:t>во Вселенной </a:t>
            </a:r>
          </a:p>
          <a:p>
            <a:pPr>
              <a:defRPr/>
            </a:pPr>
            <a:r>
              <a:rPr lang="ru-RU" sz="2000" b="1" dirty="0"/>
              <a:t>огромное количество.</a:t>
            </a:r>
          </a:p>
          <a:p>
            <a:pPr>
              <a:defRPr/>
            </a:pPr>
            <a:r>
              <a:rPr lang="ru-RU" sz="2000" b="1" dirty="0"/>
              <a:t>Нептун  находится </a:t>
            </a:r>
          </a:p>
          <a:p>
            <a:pPr>
              <a:defRPr/>
            </a:pPr>
            <a:r>
              <a:rPr lang="ru-RU" sz="2000" b="1" dirty="0"/>
              <a:t> на  расстоянии </a:t>
            </a:r>
          </a:p>
          <a:p>
            <a:pPr>
              <a:defRPr/>
            </a:pPr>
            <a:r>
              <a:rPr lang="ru-RU" sz="2000" b="1" dirty="0"/>
              <a:t>30 </a:t>
            </a:r>
            <a:r>
              <a:rPr lang="ru-RU" sz="2000" b="1" dirty="0" err="1"/>
              <a:t>а.е</a:t>
            </a:r>
            <a:r>
              <a:rPr lang="ru-RU" sz="2000" b="1" dirty="0"/>
              <a:t>.</a:t>
            </a:r>
          </a:p>
          <a:p>
            <a:pPr>
              <a:defRPr/>
            </a:pPr>
            <a:endParaRPr lang="ru-RU" sz="1600" b="1" i="1" dirty="0"/>
          </a:p>
          <a:p>
            <a:pPr>
              <a:defRPr/>
            </a:pPr>
            <a:endParaRPr lang="ru-RU" sz="1600" b="1" i="1" dirty="0"/>
          </a:p>
        </p:txBody>
      </p:sp>
      <p:pic>
        <p:nvPicPr>
          <p:cNvPr id="15365" name="Picture 5" descr="C:\Мои документы\Мама\Астрономия\Gaspr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50363"/>
            <a:ext cx="3124200" cy="220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990000"/>
                </a:solidFill>
              </a:rPr>
              <a:t>Солнце как звезда</a:t>
            </a:r>
          </a:p>
        </p:txBody>
      </p:sp>
      <p:pic>
        <p:nvPicPr>
          <p:cNvPr id="16387" name="Picture 5" descr="feii_eit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343400"/>
            <a:ext cx="203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eit028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3434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latest_solisCh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3434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PIA03150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43434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0" descr="14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838200"/>
            <a:ext cx="33051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 Box 11"/>
          <p:cNvSpPr txBox="1">
            <a:spLocks noChangeArrowheads="1"/>
          </p:cNvSpPr>
          <p:nvPr/>
        </p:nvSpPr>
        <p:spPr bwMode="auto">
          <a:xfrm>
            <a:off x="533400" y="6491288"/>
            <a:ext cx="7772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990000"/>
                </a:solidFill>
              </a:rPr>
              <a:t>Вид Солнца в разных диапазонах электромагнитных волн</a:t>
            </a:r>
          </a:p>
        </p:txBody>
      </p:sp>
      <p:pic>
        <p:nvPicPr>
          <p:cNvPr id="16393" name="Picture 13" descr="3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8382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2209800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Одним из самых примечательных объектов звездного неба является Млечный Путь-часть нашей Галактики. Древние греки называли его  «молочный круг». Первые наблюдения в телескоп ,проведенные Галилеем, показали, что Млечный Путь – это скопление очень далеких и слабых звезд.</a:t>
            </a:r>
            <a:r>
              <a:rPr lang="ru-RU" sz="2000" i="1" dirty="0" smtClean="0">
                <a:solidFill>
                  <a:schemeClr val="tx1"/>
                </a:solidFill>
              </a:rPr>
              <a:t/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b="1" dirty="0" smtClean="0"/>
              <a:t> Видимые на небе звезды- это ничтожная доля звезд, входящих в состав  </a:t>
            </a:r>
            <a:r>
              <a:rPr lang="ru-RU" sz="2000" b="1" dirty="0" smtClean="0">
                <a:solidFill>
                  <a:schemeClr val="tx1"/>
                </a:solidFill>
              </a:rPr>
              <a:t>галактик.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/>
          </a:p>
        </p:txBody>
      </p:sp>
      <p:pic>
        <p:nvPicPr>
          <p:cNvPr id="6" name="Picture 5" descr="1731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590800"/>
            <a:ext cx="830580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ru-RU" sz="2400" b="1" smtClean="0"/>
              <a:t>Так выглядит наша Галактика сбоку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5" descr="1735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5" y="1371600"/>
            <a:ext cx="872648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z="2800" b="1" smtClean="0"/>
              <a:t>Так выглядит наша  Галактика сверху </a:t>
            </a:r>
            <a:br>
              <a:rPr lang="ru-RU" sz="2800" b="1" smtClean="0"/>
            </a:br>
            <a:r>
              <a:rPr lang="ru-RU" sz="2000" b="1" smtClean="0"/>
              <a:t>диаметр около 30 кпк</a:t>
            </a:r>
            <a:endParaRPr lang="ru-RU" sz="2800" b="1" smtClean="0"/>
          </a:p>
        </p:txBody>
      </p:sp>
      <p:pic>
        <p:nvPicPr>
          <p:cNvPr id="4" name="Picture 5" descr="1736_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2572544"/>
            <a:ext cx="3810000" cy="2857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3581400" cy="297180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Галактики- </a:t>
            </a:r>
            <a:r>
              <a:rPr lang="ru-RU" sz="2400" b="1" dirty="0" smtClean="0"/>
              <a:t>системы звезд, их скоплений и межзвездной среды.   Возраст галактик </a:t>
            </a:r>
            <a:br>
              <a:rPr lang="ru-RU" sz="2400" b="1" dirty="0" smtClean="0"/>
            </a:br>
            <a:r>
              <a:rPr lang="ru-RU" sz="2400" b="1" dirty="0" smtClean="0"/>
              <a:t>10-15 млрд. </a:t>
            </a:r>
            <a:r>
              <a:rPr lang="ru-RU" sz="2400" dirty="0" smtClean="0">
                <a:solidFill>
                  <a:schemeClr val="tx1"/>
                </a:solidFill>
              </a:rPr>
              <a:t>лет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/>
          </a:p>
        </p:txBody>
      </p:sp>
      <p:pic>
        <p:nvPicPr>
          <p:cNvPr id="20485" name="Picture 9" descr="H:\ГАЛИНА Гр\1.AСТРОНОМИЯ\От Вайлапова\Messier Catalog\M104  (NGC4594  Sombrero Galaxy _Vir)\NGC4594_M104spir.gal. Sombrero {HST} _4 ~Vi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22788" y="228600"/>
            <a:ext cx="4621212" cy="3505200"/>
          </a:xfrm>
          <a:noFill/>
        </p:spPr>
      </p:pic>
      <p:pic>
        <p:nvPicPr>
          <p:cNvPr id="20483" name="Picture 6" descr="H:\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9238" y="3843338"/>
            <a:ext cx="3814762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8" descr="H:\ГАЛИНА Гр\1.AСТРОНОМИЯ\От Вайлапова\Messier Catalog\M51  (NGC5194  Whirlpool Galaxy _CVn)\NGC5194_(M51_spiral_gal_Whirlpool__CVn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97225"/>
            <a:ext cx="5029200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8610600" cy="5715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1. Что изучает астрономия. Возникновение астрономии.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0000FF"/>
                </a:solidFill>
              </a:rPr>
              <a:t/>
            </a:r>
            <a:br>
              <a:rPr lang="ru-RU" sz="1600" b="1" dirty="0" smtClean="0">
                <a:solidFill>
                  <a:srgbClr val="0000FF"/>
                </a:solidFill>
              </a:rPr>
            </a:br>
            <a:r>
              <a:rPr lang="ru-RU" sz="4800" b="1" dirty="0" smtClean="0">
                <a:solidFill>
                  <a:srgbClr val="0000FF"/>
                </a:solidFill>
              </a:rPr>
              <a:t>Астрономия</a:t>
            </a:r>
            <a:r>
              <a:rPr lang="ru-RU" sz="4800" dirty="0" smtClean="0">
                <a:solidFill>
                  <a:srgbClr val="0000FF"/>
                </a:solidFill>
              </a:rPr>
              <a:t> </a:t>
            </a:r>
            <a:r>
              <a:rPr lang="ru-RU" sz="2800" dirty="0" smtClean="0">
                <a:solidFill>
                  <a:srgbClr val="0000FF"/>
                </a:solidFill>
              </a:rPr>
              <a:t/>
            </a:r>
            <a:br>
              <a:rPr lang="ru-RU" sz="2800" dirty="0" smtClean="0">
                <a:solidFill>
                  <a:srgbClr val="0000FF"/>
                </a:solidFill>
              </a:rPr>
            </a:br>
            <a:r>
              <a:rPr lang="ru-RU" sz="3600" dirty="0" smtClean="0">
                <a:solidFill>
                  <a:srgbClr val="0000FF"/>
                </a:solidFill>
              </a:rPr>
              <a:t>[греч. </a:t>
            </a:r>
            <a:r>
              <a:rPr lang="ru-RU" sz="3600" dirty="0" err="1" smtClean="0">
                <a:solidFill>
                  <a:srgbClr val="0000FF"/>
                </a:solidFill>
              </a:rPr>
              <a:t>astron-звезда,светило</a:t>
            </a:r>
            <a:r>
              <a:rPr lang="ru-RU" sz="3600" dirty="0" smtClean="0">
                <a:solidFill>
                  <a:srgbClr val="0000FF"/>
                </a:solidFill>
              </a:rPr>
              <a:t>, </a:t>
            </a:r>
            <a:br>
              <a:rPr lang="ru-RU" sz="3600" dirty="0" smtClean="0">
                <a:solidFill>
                  <a:srgbClr val="0000FF"/>
                </a:solidFill>
              </a:rPr>
            </a:br>
            <a:r>
              <a:rPr lang="ru-RU" sz="3600" dirty="0" smtClean="0">
                <a:solidFill>
                  <a:srgbClr val="0000FF"/>
                </a:solidFill>
              </a:rPr>
              <a:t> </a:t>
            </a:r>
            <a:r>
              <a:rPr lang="ru-RU" sz="3600" dirty="0" err="1" smtClean="0">
                <a:solidFill>
                  <a:srgbClr val="0000FF"/>
                </a:solidFill>
              </a:rPr>
              <a:t>nomos</a:t>
            </a:r>
            <a:r>
              <a:rPr lang="ru-RU" sz="3600" dirty="0" smtClean="0">
                <a:solidFill>
                  <a:srgbClr val="0000FF"/>
                </a:solidFill>
              </a:rPr>
              <a:t> -закон]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i="1" dirty="0" smtClean="0">
                <a:solidFill>
                  <a:srgbClr val="990000"/>
                </a:solidFill>
              </a:rPr>
              <a:t>- наука о строении, движении, происхождении и развитии небесных тел, их систем и всей Вселенной в целом.</a:t>
            </a:r>
            <a:br>
              <a:rPr lang="ru-RU" sz="3600" b="1" i="1" dirty="0" smtClean="0">
                <a:solidFill>
                  <a:srgbClr val="990000"/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Вселенная- максимально большая область пространства, включающая в себя все доступные для изучения небесные тела и их системы.</a:t>
            </a:r>
            <a:b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rgbClr val="990000"/>
                </a:solidFill>
              </a:rPr>
              <a:t/>
            </a:r>
            <a:br>
              <a:rPr lang="ru-RU" sz="2800" b="1" i="1" dirty="0" smtClean="0">
                <a:solidFill>
                  <a:srgbClr val="990000"/>
                </a:solidFill>
              </a:rPr>
            </a:br>
            <a:r>
              <a:rPr lang="ru-RU" sz="2800" b="1" dirty="0" smtClean="0">
                <a:solidFill>
                  <a:srgbClr val="003366"/>
                </a:solidFill>
              </a:rPr>
              <a:t/>
            </a:r>
            <a:br>
              <a:rPr lang="ru-RU" sz="2800" b="1" dirty="0" smtClean="0">
                <a:solidFill>
                  <a:srgbClr val="003366"/>
                </a:solidFill>
              </a:rPr>
            </a:b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8915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u="sng" smtClean="0"/>
              <a:t>4. Астрономические наблюдения и их особенности.</a:t>
            </a:r>
            <a:br>
              <a:rPr lang="ru-RU" sz="2400" b="1" u="sng" smtClean="0"/>
            </a:br>
            <a:r>
              <a:rPr lang="ru-RU" sz="2400" b="1" smtClean="0">
                <a:solidFill>
                  <a:srgbClr val="0000FF"/>
                </a:solidFill>
              </a:rPr>
              <a:t>Наблюдения</a:t>
            </a:r>
            <a:r>
              <a:rPr lang="ru-RU" sz="2400" b="1" smtClean="0"/>
              <a:t> – </a:t>
            </a:r>
            <a:r>
              <a:rPr lang="ru-RU" sz="2400" b="1" smtClean="0">
                <a:solidFill>
                  <a:srgbClr val="990000"/>
                </a:solidFill>
              </a:rPr>
              <a:t>основной источник знаний о небесных телах, процессах и явлениях происходящих во Вселенной</a:t>
            </a:r>
          </a:p>
        </p:txBody>
      </p:sp>
      <p:pic>
        <p:nvPicPr>
          <p:cNvPr id="21507" name="Picture 5" descr="H:\ГАЛИНА Гр\1.AСТРОНОМИЯ\АСТРОНОМИЯ-УРОКИ\1-Предмет астрономии\ТЕЛЕСКОПЫ\sky_watcher_sk705az3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6725" y="1828800"/>
            <a:ext cx="48672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H:\ГАЛИНА Гр\1.AСТРОНОМИЯ\АСТРОНОМИЯ-УРОКИ\1-Предмет астрономии\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09750"/>
            <a:ext cx="42672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0" y="228600"/>
            <a:ext cx="5181600" cy="640080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smtClean="0"/>
              <a:t>     Первым астрономическим инструментом можно считать гномон- вертикальный шест, закрепленный на горизонтальной площадке,  позволявший определять высоту Солнца. Зная длину гномона и тени, можно определить не только высоту Солнца над горизонтом, но и направление меридиана, устанавливать дни наступления весеннего и осеннего равноденствий и зимнего и летнего солнцестояний.</a:t>
            </a:r>
          </a:p>
        </p:txBody>
      </p:sp>
      <p:pic>
        <p:nvPicPr>
          <p:cNvPr id="22531" name="Picture 5" descr="H:\ГАЛИНА Гр\1.AСТРОНОМИЯ\АСТРОНОМИЯ-УРОКИ\1-Предмет астрономии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8862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7" descr="H:\ГАЛИНА Гр\1.AСТРОНОМИЯ\АСТРОНОМИЯ-УРОКИ\1-Предмет астрономии\gnom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8400" y="0"/>
            <a:ext cx="4165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H:\ГАЛИНА Гр\1.AСТРОНОМИЯ\АСТРОНОМИЯ-УРОКИ\1-Предмет астрономии\armsphe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862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7" descr="H:\ГАЛИНА Гр\1.AСТРОНОМИЯ\АСТРОНОМИЯ-УРОКИ\1-Предмет астрономии\5-052-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371600"/>
            <a:ext cx="213360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H:\ГАЛИНА Гр\1.AСТРОНОМИЯ\АСТРОНОМИЯ-УРОКИ\1-Предмет астрономии\kvadrant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6250" y="4065588"/>
            <a:ext cx="3587750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219200"/>
          </a:xfrm>
        </p:spPr>
        <p:txBody>
          <a:bodyPr/>
          <a:lstStyle/>
          <a:p>
            <a:pPr algn="l"/>
            <a:r>
              <a:rPr lang="ru-RU" sz="2800" b="1" smtClean="0"/>
              <a:t>Другие древние астрономические инструменты:</a:t>
            </a:r>
            <a:br>
              <a:rPr lang="ru-RU" sz="2800" b="1" smtClean="0"/>
            </a:br>
            <a:r>
              <a:rPr lang="ru-RU" sz="2400" b="1" smtClean="0"/>
              <a:t>астролябия , армиллярная сфера, </a:t>
            </a:r>
            <a:br>
              <a:rPr lang="ru-RU" sz="2400" b="1" smtClean="0"/>
            </a:br>
            <a:r>
              <a:rPr lang="ru-RU" sz="2400" b="1" smtClean="0"/>
              <a:t>квадрант, параллактическая линейка</a:t>
            </a:r>
            <a:endParaRPr lang="ru-RU" sz="2800" b="1" smtClean="0"/>
          </a:p>
        </p:txBody>
      </p:sp>
      <p:pic>
        <p:nvPicPr>
          <p:cNvPr id="23558" name="Picture 8" descr="H:\ГАЛИНА Гр\1.AСТРОНОМИЯ\АСТРОНОМИЯ-УРОКИ\1-Предмет астрономии\iморск астрол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393825"/>
            <a:ext cx="19812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0" descr="H:\ГАЛИНА Гр\1.AСТРОНОМИЯ\АСТРОНОМИЯ-УРОКИ\1-Предмет астрономии\астролявия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762000"/>
            <a:ext cx="3200400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6172200" cy="792163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00FF"/>
                </a:solidFill>
              </a:rPr>
              <a:t>Оптические  телескопы</a:t>
            </a:r>
          </a:p>
        </p:txBody>
      </p:sp>
      <p:pic>
        <p:nvPicPr>
          <p:cNvPr id="24581" name="Picture 2" descr="H:\ГАЛИНА Гр\1.AСТРОНОМИЯ\АСТРОНОМИЯ-УРОКИ\1-Предмет астрономии\165px-Yerkes_40_inch_Refractor_Telescope-20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14400"/>
            <a:ext cx="3486150" cy="4648200"/>
          </a:xfrm>
          <a:noFill/>
        </p:spPr>
      </p:pic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3505200" y="914400"/>
            <a:ext cx="5638800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660033"/>
                </a:solidFill>
              </a:rPr>
              <a:t>Рефрактор</a:t>
            </a:r>
            <a:r>
              <a:rPr lang="ru-RU" sz="3200" b="1"/>
              <a:t> </a:t>
            </a:r>
          </a:p>
          <a:p>
            <a:r>
              <a:rPr lang="ru-RU" sz="3200" b="1"/>
              <a:t>(линзовый)-  </a:t>
            </a:r>
          </a:p>
          <a:p>
            <a:r>
              <a:rPr lang="ru-RU" sz="3200" b="1"/>
              <a:t>1609г.</a:t>
            </a:r>
          </a:p>
          <a:p>
            <a:r>
              <a:rPr lang="ru-RU" sz="3200" b="1" i="1"/>
              <a:t>Галилео Галилей</a:t>
            </a:r>
            <a:r>
              <a:rPr lang="ru-RU" sz="3200" b="1"/>
              <a:t> </a:t>
            </a:r>
          </a:p>
          <a:p>
            <a:r>
              <a:rPr lang="ru-RU" sz="3200"/>
              <a:t>в январе 1610г открыл </a:t>
            </a:r>
          </a:p>
          <a:p>
            <a:r>
              <a:rPr lang="ru-RU" sz="3200"/>
              <a:t>4 спутника Юпитера.</a:t>
            </a:r>
            <a:r>
              <a:rPr lang="ru-RU" sz="3200" b="1"/>
              <a:t> </a:t>
            </a:r>
          </a:p>
          <a:p>
            <a:r>
              <a:rPr lang="ru-RU" sz="2400" b="1"/>
              <a:t>Самый большой рефрактор  в мире изготовлен   Альваном Кларком  (диаметр 102см),  установлен в 1897г в Йерской обсерватории (США) </a:t>
            </a:r>
            <a:br>
              <a:rPr lang="ru-RU" sz="2400" b="1"/>
            </a:br>
            <a:r>
              <a:rPr lang="ru-RU" sz="2400">
                <a:solidFill>
                  <a:schemeClr val="tx2"/>
                </a:solidFill>
              </a:rPr>
              <a:t> с тех пор профессионалы не строят гигантские рефракторы. </a:t>
            </a:r>
            <a:r>
              <a:rPr lang="ru-RU" sz="2400" b="1"/>
              <a:t/>
            </a:r>
            <a:br>
              <a:rPr lang="ru-RU" sz="2400" b="1"/>
            </a:br>
            <a:endParaRPr lang="ru-RU" sz="2400"/>
          </a:p>
          <a:p>
            <a:pPr>
              <a:spcBef>
                <a:spcPct val="50000"/>
              </a:spcBef>
            </a:pPr>
            <a:r>
              <a:rPr lang="ru-RU" sz="2400" b="1"/>
              <a:t/>
            </a:r>
            <a:br>
              <a:rPr lang="ru-RU" sz="2400" b="1"/>
            </a:br>
            <a:endParaRPr lang="ru-RU" sz="2400" b="1"/>
          </a:p>
        </p:txBody>
      </p:sp>
      <p:pic>
        <p:nvPicPr>
          <p:cNvPr id="24580" name="Picture 11" descr="Га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0"/>
            <a:ext cx="2057400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H:\ГАЛИНА Гр\1.AСТРОНОМИЯ\АСТРОНОМИЯ-УРОКИ\1-Предмет астрономии\8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39052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H:\ГАЛИНА Гр\1.AСТРОНОМИЯ\АСТРОНОМИЯ-УРОКИ\1-Предмет астрономии\elim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2667000" cy="503238"/>
          </a:xfrm>
        </p:spPr>
        <p:txBody>
          <a:bodyPr/>
          <a:lstStyle/>
          <a:p>
            <a:r>
              <a:rPr lang="ru-RU" sz="2400" b="1" smtClean="0"/>
              <a:t>Рефракторы</a:t>
            </a:r>
          </a:p>
        </p:txBody>
      </p:sp>
      <p:pic>
        <p:nvPicPr>
          <p:cNvPr id="25605" name="Picture 2" descr="H:\ГАЛИНА Гр\1.AСТРОНОМИЯ\АСТРОНОМИЯ-УРОКИ\1-Предмет астрономии\tel3.gif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72692" y="1825625"/>
            <a:ext cx="2798616" cy="43513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6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6553200" cy="2062163"/>
          </a:xfr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smtClean="0">
                <a:solidFill>
                  <a:srgbClr val="660033"/>
                </a:solidFill>
              </a:rPr>
              <a:t>Рефлектор</a:t>
            </a:r>
            <a:r>
              <a:rPr lang="ru-RU" b="1" smtClean="0"/>
              <a:t> </a:t>
            </a:r>
            <a:r>
              <a:rPr lang="ru-RU" smtClean="0"/>
              <a:t>(используется вогнутое зеркало)</a:t>
            </a:r>
            <a:r>
              <a:rPr lang="ru-RU" b="1" smtClean="0"/>
              <a:t>- изобрел </a:t>
            </a:r>
            <a:r>
              <a:rPr lang="ru-RU" b="1" i="1" smtClean="0"/>
              <a:t>Исаак Ньютон</a:t>
            </a:r>
            <a:r>
              <a:rPr lang="ru-RU" b="1" smtClean="0"/>
              <a:t>  в 1667г</a:t>
            </a:r>
            <a:br>
              <a:rPr lang="ru-RU" b="1" smtClean="0"/>
            </a:br>
            <a:r>
              <a:rPr lang="ru-RU" b="1" smtClean="0"/>
              <a:t>   </a:t>
            </a:r>
          </a:p>
        </p:txBody>
      </p:sp>
      <p:pic>
        <p:nvPicPr>
          <p:cNvPr id="26627" name="Picture 12" descr="New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0"/>
            <a:ext cx="2590800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H:\ГАЛИНА Гр\1.AСТРОНОМИЯ\АСТРОНОМИЯ-УРОКИ\1-Предмет астрономии\1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9718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H:\ГАЛИНА Гр\1.AСТРОНОМИЯ\АСТРОНОМИЯ-УРОКИ\1-Предмет астрономии\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002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Заголовок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229600" cy="3505200"/>
          </a:xfrm>
        </p:spPr>
        <p:txBody>
          <a:bodyPr/>
          <a:lstStyle/>
          <a:p>
            <a:pPr algn="l"/>
            <a:r>
              <a:rPr lang="ru-RU" sz="2400" b="1" smtClean="0"/>
              <a:t>Большой Канарский телескоп</a:t>
            </a:r>
            <a:br>
              <a:rPr lang="ru-RU" sz="2400" b="1" smtClean="0"/>
            </a:br>
            <a:r>
              <a:rPr lang="ru-RU" sz="2400" b="1" smtClean="0"/>
              <a:t>Июль 2007 г - первый свет увидел телескоп Gran Telescopio Canarias на Канарских островах с диаметром зеркала 10,4 м, который является самым большим</a:t>
            </a:r>
            <a:br>
              <a:rPr lang="ru-RU" sz="2400" b="1" smtClean="0"/>
            </a:br>
            <a:r>
              <a:rPr lang="ru-RU" sz="2400" b="1" smtClean="0"/>
              <a:t> оптическим </a:t>
            </a:r>
            <a:br>
              <a:rPr lang="ru-RU" sz="2400" b="1" smtClean="0"/>
            </a:br>
            <a:r>
              <a:rPr lang="ru-RU" sz="2400" b="1" smtClean="0"/>
              <a:t>телескопом в мире </a:t>
            </a:r>
            <a:br>
              <a:rPr lang="ru-RU" sz="2400" b="1" smtClean="0"/>
            </a:br>
            <a:r>
              <a:rPr lang="ru-RU" sz="2400" b="1" smtClean="0"/>
              <a:t>по состоянию </a:t>
            </a:r>
            <a:br>
              <a:rPr lang="ru-RU" sz="2400" b="1" smtClean="0"/>
            </a:br>
            <a:r>
              <a:rPr lang="ru-RU" sz="2400" b="1" smtClean="0"/>
              <a:t>на 2009 год.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    </a:t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27650" name="Picture 3" descr="H:\ГАЛИНА Гр\1.AСТРОНОМИЯ\АСТРОНОМИЯ-УРОКИ\1-Предмет астрономии\313517449962f192874fa4b9c86a7fa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500" y="2715419"/>
            <a:ext cx="3429000" cy="2571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4114800"/>
          </a:xfrm>
        </p:spPr>
        <p:txBody>
          <a:bodyPr/>
          <a:lstStyle/>
          <a:p>
            <a:pPr algn="l"/>
            <a:r>
              <a:rPr lang="ru-RU" sz="2400" u="sng" smtClean="0"/>
              <a:t> </a:t>
            </a:r>
            <a:r>
              <a:rPr lang="ru-RU" sz="2400" b="1" u="sng" smtClean="0"/>
              <a:t>Крупнейшими  телескопами-рефлекторами являются два телескопа Кека,</a:t>
            </a:r>
            <a:r>
              <a:rPr lang="ru-RU" sz="2400" b="1" smtClean="0"/>
              <a:t> расположенные на Гавайях, обсерватория Мауна-Кеа (Калифорния, США).  Keck-I и Keck-II введены в эксплуатацию в 1993 и 1996 соответственно и имеют эффективный диаметр зеркала 9,8 м. Телескопы расположены на одной платформе и могут использоваться совместно в качестве интерферометра, давая разрешение, соответствующее диаметру зеркала 85 м.</a:t>
            </a:r>
            <a:br>
              <a:rPr lang="ru-RU" sz="2400" b="1" smtClean="0"/>
            </a:br>
            <a:endParaRPr lang="ru-RU" sz="2400" b="1" smtClean="0"/>
          </a:p>
        </p:txBody>
      </p:sp>
      <p:pic>
        <p:nvPicPr>
          <p:cNvPr id="28674" name="Picture 2" descr="H:\ГАЛИНА Гр\1.AСТРОНОМИЯ\АСТРОНОМИЯ-УРОКИ\1-Предмет астрономии\Keck_Observator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750" y="2391569"/>
            <a:ext cx="4762500" cy="3219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:\ГАЛИНА Гр\250px-SA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103438"/>
            <a:ext cx="5943600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3124200"/>
          </a:xfrm>
        </p:spPr>
        <p:txBody>
          <a:bodyPr/>
          <a:lstStyle/>
          <a:p>
            <a:r>
              <a:rPr lang="ru-RU" sz="2400" b="1" smtClean="0"/>
              <a:t>SALT  -  Большой южно-африканский телескоп (англ. </a:t>
            </a:r>
            <a:r>
              <a:rPr lang="en-US" sz="2400" b="1" smtClean="0"/>
              <a:t>Southern African Large Telescope</a:t>
            </a:r>
            <a:r>
              <a:rPr lang="ru-RU" sz="2400" b="1" smtClean="0"/>
              <a:t>)  </a:t>
            </a:r>
            <a:r>
              <a:rPr lang="en-US" sz="2400" b="1" smtClean="0"/>
              <a:t>— </a:t>
            </a:r>
            <a:r>
              <a:rPr lang="ru-RU" sz="2400" b="1" smtClean="0"/>
              <a:t>оптический телескоп с диаметром главного зеркала 11 метров, находящийся в Южно-африканской астрономической обсерватории </a:t>
            </a:r>
            <a:r>
              <a:rPr lang="en-US" sz="2400" b="1" smtClean="0"/>
              <a:t>, </a:t>
            </a:r>
            <a:r>
              <a:rPr lang="ru-RU" sz="2400" b="1" smtClean="0"/>
              <a:t>ЮАР. Это крупнейший оптический </a:t>
            </a:r>
          </a:p>
          <a:p>
            <a:pPr>
              <a:buFontTx/>
              <a:buNone/>
            </a:pPr>
            <a:r>
              <a:rPr lang="ru-RU" sz="2400" b="1" smtClean="0"/>
              <a:t>    телескоп                                                                                        в южном                                                                      полушарии.</a:t>
            </a:r>
          </a:p>
          <a:p>
            <a:endParaRPr lang="ru-RU" sz="2000" smtClean="0"/>
          </a:p>
        </p:txBody>
      </p:sp>
      <p:sp>
        <p:nvSpPr>
          <p:cNvPr id="29700" name="Прямоугольник 5"/>
          <p:cNvSpPr>
            <a:spLocks noChangeArrowheads="1"/>
          </p:cNvSpPr>
          <p:nvPr/>
        </p:nvSpPr>
        <p:spPr bwMode="auto">
          <a:xfrm>
            <a:off x="228600" y="5181600"/>
            <a:ext cx="342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Дата открытия	</a:t>
            </a:r>
          </a:p>
          <a:p>
            <a:r>
              <a:rPr lang="ru-RU" sz="2400" b="1"/>
              <a:t>2005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:\ГАЛИНА Гр\1.AСТРОНОМИЯ\АСТРОНОМИЯ-УРОКИ\1-Предмет астрономии\250px-LB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4438" y="1371600"/>
            <a:ext cx="411956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8534400" cy="5181600"/>
          </a:xfrm>
        </p:spPr>
        <p:txBody>
          <a:bodyPr/>
          <a:lstStyle/>
          <a:p>
            <a:pPr algn="l"/>
            <a:r>
              <a:rPr lang="ru-RU" sz="2400" b="1" smtClean="0"/>
              <a:t>Большой бинокулярный телескоп (англ. The Large Binocular Telescope (LBT) , 2005 г) — один из наиболее технологически передовых и обладающих наивысшим </a:t>
            </a:r>
            <a:br>
              <a:rPr lang="ru-RU" sz="2400" b="1" smtClean="0"/>
            </a:br>
            <a:r>
              <a:rPr lang="ru-RU" sz="2400" b="1" smtClean="0"/>
              <a:t>разрешением оптических телескопов в мире, расположенный на 3,3-километровой горе Грэхем в юго-восточной части штата Аризона (США). </a:t>
            </a:r>
            <a:br>
              <a:rPr lang="ru-RU" sz="2400" b="1" smtClean="0"/>
            </a:br>
            <a:r>
              <a:rPr lang="ru-RU" sz="2400" b="1" smtClean="0"/>
              <a:t>Телескоп обладает двумя зеркалами</a:t>
            </a:r>
            <a:br>
              <a:rPr lang="ru-RU" sz="2400" b="1" smtClean="0"/>
            </a:br>
            <a:r>
              <a:rPr lang="ru-RU" sz="2400" b="1" smtClean="0"/>
              <a:t> диаметром 8,4 м, </a:t>
            </a:r>
            <a:br>
              <a:rPr lang="ru-RU" sz="2400" b="1" smtClean="0"/>
            </a:br>
            <a:r>
              <a:rPr lang="ru-RU" sz="2400" b="1" smtClean="0"/>
              <a:t>разрешающая способность </a:t>
            </a:r>
            <a:br>
              <a:rPr lang="ru-RU" sz="2400" b="1" smtClean="0"/>
            </a:br>
            <a:r>
              <a:rPr lang="ru-RU" sz="2400" b="1" smtClean="0"/>
              <a:t>эквивалентна телескопу с </a:t>
            </a:r>
            <a:br>
              <a:rPr lang="ru-RU" sz="2400" b="1" smtClean="0"/>
            </a:br>
            <a:r>
              <a:rPr lang="ru-RU" sz="2400" b="1" smtClean="0"/>
              <a:t>одним зеркалом диаметром </a:t>
            </a:r>
            <a:br>
              <a:rPr lang="ru-RU" sz="2400" b="1" smtClean="0"/>
            </a:br>
            <a:r>
              <a:rPr lang="ru-RU" sz="2400" b="1" smtClean="0"/>
              <a:t>22,8 м. 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251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0"/>
            <a:ext cx="7123113" cy="5307013"/>
          </a:xfrm>
          <a:noFill/>
        </p:spPr>
      </p:pic>
      <p:sp>
        <p:nvSpPr>
          <p:cNvPr id="4099" name="Прямоугольник 4"/>
          <p:cNvSpPr>
            <a:spLocks noChangeArrowheads="1"/>
          </p:cNvSpPr>
          <p:nvPr/>
        </p:nvSpPr>
        <p:spPr bwMode="auto">
          <a:xfrm>
            <a:off x="304800" y="5380038"/>
            <a:ext cx="88392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Аллегория Яна Гевелия (1611-1687, Польша), изображает музу Уранию, покровительницу астрономии, которая в руках держит Солнце и Луну, а на голове у нее сверкает корона в виде звезды. Урания окружена нимфами, изображающими пять ярких планет, слева Венеру и Меркурия (внутренние планеты), справа – Марс, Юпитер и Сатурн.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:\ГАЛИНА Гр\1.AСТРОНОМИЯ\АСТРОНОМИЯ-УРОКИ\1-Предмет астрономии\vltarrayread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277" y="1825625"/>
            <a:ext cx="4699445" cy="4351338"/>
          </a:xfrm>
          <a:noFill/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0" y="0"/>
            <a:ext cx="85344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0000FF"/>
                </a:solidFill>
              </a:rPr>
              <a:t>телескоп</a:t>
            </a:r>
            <a:r>
              <a:rPr lang="ru-RU" sz="2400" b="1">
                <a:solidFill>
                  <a:srgbClr val="0000FF"/>
                </a:solidFill>
              </a:rPr>
              <a:t> </a:t>
            </a:r>
            <a:r>
              <a:rPr lang="en-US" sz="3200" b="1">
                <a:solidFill>
                  <a:srgbClr val="0000FF"/>
                </a:solidFill>
              </a:rPr>
              <a:t>VL</a:t>
            </a:r>
            <a:r>
              <a:rPr lang="ru-RU" sz="3200" b="1">
                <a:solidFill>
                  <a:srgbClr val="0000FF"/>
                </a:solidFill>
              </a:rPr>
              <a:t>Т</a:t>
            </a:r>
            <a:r>
              <a:rPr lang="ru-RU" sz="3200" b="1"/>
              <a:t>  </a:t>
            </a:r>
            <a:r>
              <a:rPr lang="ru-RU" sz="2400" b="1">
                <a:solidFill>
                  <a:srgbClr val="660033"/>
                </a:solidFill>
              </a:rPr>
              <a:t>(very large telescope) </a:t>
            </a:r>
            <a:r>
              <a:rPr lang="ru-RU" sz="2400" b="1"/>
              <a:t>                                                </a:t>
            </a:r>
            <a:r>
              <a:rPr lang="ru-RU" sz="2400" b="1">
                <a:solidFill>
                  <a:srgbClr val="660033"/>
                </a:solidFill>
              </a:rPr>
              <a:t>Паранальская обсерватория, Чили   -  телескоп, созданный по соглашению восьми стран. Четыре телескопа одного типа,  диаметр главного зеркала составляет 8,2 м. </a:t>
            </a:r>
            <a:r>
              <a:rPr lang="ru-RU" sz="2400" b="1"/>
              <a:t>Свет , собираемый телескопами эквивалентен одиночному зеркалу 16 метров в диаметре. </a:t>
            </a:r>
            <a:endParaRPr lang="ru-RU" sz="2400" b="1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:\ГАЛИНА Гр\Ge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686050"/>
            <a:ext cx="5562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038600"/>
          </a:xfrm>
        </p:spPr>
        <p:txBody>
          <a:bodyPr>
            <a:normAutofit fontScale="85000" lnSpcReduction="20000"/>
          </a:bodyPr>
          <a:lstStyle/>
          <a:p>
            <a:endParaRPr lang="ru-RU" sz="2000" smtClean="0"/>
          </a:p>
          <a:p>
            <a:r>
              <a:rPr lang="ru-RU" sz="2400" b="1" smtClean="0"/>
              <a:t>GEMINI North и GEMINI South</a:t>
            </a:r>
          </a:p>
          <a:p>
            <a:r>
              <a:rPr lang="ru-RU" sz="2400" b="1" smtClean="0"/>
              <a:t>Телескопы-близнецы Gemini North и Gemini South имеют зеркала диаметром 8.1м - международный проект. Они установлены в Северном и Южном полушариях Земли ,чтобы охватить наблюдениями </a:t>
            </a:r>
          </a:p>
          <a:p>
            <a:pPr>
              <a:buFontTx/>
              <a:buNone/>
            </a:pPr>
            <a:r>
              <a:rPr lang="ru-RU" sz="2400" b="1" smtClean="0"/>
              <a:t>всю небесную сферу.</a:t>
            </a:r>
          </a:p>
          <a:p>
            <a:pPr>
              <a:buFontTx/>
              <a:buNone/>
            </a:pPr>
            <a:r>
              <a:rPr lang="ru-RU" sz="2400" b="1" smtClean="0"/>
              <a:t>Gemini N построен </a:t>
            </a:r>
          </a:p>
          <a:p>
            <a:pPr>
              <a:buFontTx/>
              <a:buNone/>
            </a:pPr>
            <a:r>
              <a:rPr lang="ru-RU" sz="2400" b="1" smtClean="0"/>
              <a:t>на горе Мауна Кеа </a:t>
            </a:r>
          </a:p>
          <a:p>
            <a:pPr>
              <a:buFontTx/>
              <a:buNone/>
            </a:pPr>
            <a:r>
              <a:rPr lang="ru-RU" sz="2400" b="1" smtClean="0"/>
              <a:t>(Гавайи) на высоте</a:t>
            </a:r>
          </a:p>
          <a:p>
            <a:pPr>
              <a:buFontTx/>
              <a:buNone/>
            </a:pPr>
            <a:r>
              <a:rPr lang="ru-RU" sz="2400" b="1" smtClean="0"/>
              <a:t> 4100м над уровнем</a:t>
            </a:r>
          </a:p>
          <a:p>
            <a:pPr>
              <a:buFontTx/>
              <a:buNone/>
            </a:pPr>
            <a:r>
              <a:rPr lang="ru-RU" sz="2400" b="1" smtClean="0"/>
              <a:t> моря, а Gemini S </a:t>
            </a:r>
          </a:p>
          <a:p>
            <a:pPr>
              <a:buFontTx/>
              <a:buNone/>
            </a:pPr>
            <a:r>
              <a:rPr lang="ru-RU" sz="2400" b="1" smtClean="0"/>
              <a:t>сооружен в Сьеро </a:t>
            </a:r>
          </a:p>
          <a:p>
            <a:pPr>
              <a:buFontTx/>
              <a:buNone/>
            </a:pPr>
            <a:r>
              <a:rPr lang="ru-RU" sz="2400" b="1" smtClean="0"/>
              <a:t>Пачон (Чили), 2737м.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05800" cy="2895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2400" b="1" smtClean="0"/>
              <a:t>Крупнейший в Евразии телескоп БТА - Большой Телескоп Азимутальный - находится на территории России, в горах Северного Кавказа и имеет диаметр главного зеркала 6 м. (монолитное зеркало 42т , 600т телескоп, можно видеть звезды 24-й  величины).  Он работает с 1976 и длительное время был крупнейшим </a:t>
            </a:r>
            <a:br>
              <a:rPr lang="ru-RU" sz="2400" b="1" smtClean="0"/>
            </a:br>
            <a:r>
              <a:rPr lang="ru-RU" sz="2400" b="1" smtClean="0"/>
              <a:t>телескопом в мире.</a:t>
            </a:r>
            <a:br>
              <a:rPr lang="ru-RU" sz="2400" b="1" smtClean="0"/>
            </a:br>
            <a:endParaRPr lang="ru-RU" sz="2400" b="1" smtClean="0"/>
          </a:p>
        </p:txBody>
      </p:sp>
      <p:pic>
        <p:nvPicPr>
          <p:cNvPr id="33794" name="Picture 2" descr="H:\ГАЛИНА Гр\Big_asimutal_telesko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0719" y="1825625"/>
            <a:ext cx="6502561" cy="43513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2743200"/>
          </a:xfrm>
        </p:spPr>
        <p:txBody>
          <a:bodyPr/>
          <a:lstStyle/>
          <a:p>
            <a:pPr algn="l"/>
            <a:r>
              <a:rPr lang="ru-RU" sz="2400" b="1" smtClean="0"/>
              <a:t>30-метровый телескоп (Thirty Meter Telescope — TMT): диаметр главного зеркала 30 м (492 сегмента, каждый размером 1,4 м.</a:t>
            </a:r>
            <a:r>
              <a:rPr lang="ru-RU" sz="2400" smtClean="0"/>
              <a:t> </a:t>
            </a:r>
            <a:r>
              <a:rPr lang="ru-RU" sz="2000" b="1" smtClean="0"/>
              <a:t>Строительство нового объекта планируется начать в 2011 году. "Тридцатиметровый телескоп"  к 2018 году возведут на вершине потухшего вулкана Мауна-Кеа (Mauna Kea) на Гавайях, в непосредственной </a:t>
            </a:r>
            <a:br>
              <a:rPr lang="ru-RU" sz="2000" b="1" smtClean="0"/>
            </a:br>
            <a:r>
              <a:rPr lang="ru-RU" sz="2000" b="1" smtClean="0"/>
              <a:t>близости от которого уже работает </a:t>
            </a:r>
            <a:br>
              <a:rPr lang="ru-RU" sz="2000" b="1" smtClean="0"/>
            </a:br>
            <a:r>
              <a:rPr lang="ru-RU" sz="2000" b="1" smtClean="0"/>
              <a:t>несколько обсерваторий </a:t>
            </a:r>
            <a:br>
              <a:rPr lang="ru-RU" sz="2000" b="1" smtClean="0"/>
            </a:br>
            <a:r>
              <a:rPr lang="ru-RU" sz="2000" b="1" smtClean="0"/>
              <a:t>(Mauna Kea Observatories).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b="1" smtClean="0"/>
          </a:p>
        </p:txBody>
      </p:sp>
      <p:pic>
        <p:nvPicPr>
          <p:cNvPr id="34818" name="Picture 2" descr="H:\ГАЛИНА Гр\1.AСТРОНОМИЯ\АСТРОНОМИЯ-УРОКИ\1-Предмет астрономии\telescop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854994"/>
            <a:ext cx="5715000" cy="4292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2000" b="1" smtClean="0">
                <a:solidFill>
                  <a:srgbClr val="0000FF"/>
                </a:solidFill>
              </a:rPr>
              <a:t>        Обсерватории</a:t>
            </a:r>
            <a:r>
              <a:rPr lang="ru-RU" sz="2000" smtClean="0"/>
              <a:t> </a:t>
            </a:r>
            <a:r>
              <a:rPr lang="ru-RU" sz="2000" b="1" smtClean="0">
                <a:solidFill>
                  <a:srgbClr val="660033"/>
                </a:solidFill>
              </a:rPr>
              <a:t>–  научно-исследовательские учреждения</a:t>
            </a:r>
            <a:r>
              <a:rPr lang="ru-RU" sz="2000" b="1" smtClean="0">
                <a:solidFill>
                  <a:srgbClr val="0000FF"/>
                </a:solidFill>
              </a:rPr>
              <a:t> </a:t>
            </a:r>
            <a:br>
              <a:rPr lang="ru-RU" sz="2000" b="1" smtClean="0">
                <a:solidFill>
                  <a:srgbClr val="0000FF"/>
                </a:solidFill>
              </a:rPr>
            </a:br>
            <a:r>
              <a:rPr lang="ru-RU" sz="2000" b="1" smtClean="0">
                <a:solidFill>
                  <a:srgbClr val="0000FF"/>
                </a:solidFill>
              </a:rPr>
              <a:t> Mauna Kea на Гавайях - одно из самых прекрасных мест для наблюдения в мире. С высоты в 4200 метров телескопы могут выполнять измерения в оптическом, инфракрасном  диапазоне  и иметь длину волны в пол миллиметра. </a:t>
            </a:r>
            <a:endParaRPr lang="ru-RU" sz="2000" b="1" smtClean="0">
              <a:solidFill>
                <a:srgbClr val="660033"/>
              </a:solidFill>
            </a:endParaRPr>
          </a:p>
        </p:txBody>
      </p:sp>
      <p:pic>
        <p:nvPicPr>
          <p:cNvPr id="35843" name="Picture 5" descr="tel_Mouna-K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828800"/>
            <a:ext cx="68103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1066800" y="6488113"/>
            <a:ext cx="7620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Телескопы обсерватории Мауна Кеа, Гавайи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:\ГАЛИНА Гр\1.AСТРОНОМИЯ\АСТРОНОМИЯ-УРОКИ\1-Предмет астрономии\179708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820738"/>
            <a:ext cx="419100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10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5638800" cy="4524375"/>
          </a:xfrm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ru-RU" b="1" smtClean="0">
                <a:solidFill>
                  <a:srgbClr val="660033"/>
                </a:solidFill>
              </a:rPr>
              <a:t>    Зеркально-линзовый</a:t>
            </a:r>
            <a:r>
              <a:rPr lang="ru-RU" b="1" smtClean="0"/>
              <a:t> – 1930г, </a:t>
            </a:r>
            <a:r>
              <a:rPr lang="ru-RU" b="1" i="1" smtClean="0"/>
              <a:t>Барнхард  Шмидт</a:t>
            </a:r>
            <a:r>
              <a:rPr lang="ru-RU" b="1" smtClean="0"/>
              <a:t> (Эстония).</a:t>
            </a:r>
            <a:br>
              <a:rPr lang="ru-RU" b="1" smtClean="0"/>
            </a:br>
            <a:r>
              <a:rPr lang="ru-RU" b="1" smtClean="0"/>
              <a:t>  В 1941г  Д.Д. Максутов (СССР) создал  менисковый с короткой трубой. </a:t>
            </a:r>
            <a:r>
              <a:rPr lang="ru-RU" smtClean="0"/>
              <a:t>Применяется любителями – астрономами.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1" name="Picture 2" descr="H:\ГАЛИНА Гр\1.AСТРОНОМИЯ\АСТРОНОМИЯ-УРОКИ\1-Предмет астрономи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093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5334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Радиотелескоп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-</a:t>
            </a:r>
            <a:r>
              <a:rPr lang="ru-RU" sz="2800" b="1" dirty="0" smtClean="0"/>
              <a:t> астрономический инструмент для приёма радиоизлучения небесных объектов (в Солнечной системе, Галактике и Метагалактике) и исследования его характеристик.</a:t>
            </a:r>
          </a:p>
          <a:p>
            <a:pPr eaLnBrk="1" hangingPunct="1">
              <a:defRPr/>
            </a:pPr>
            <a:r>
              <a:rPr lang="ru-RU" sz="2400" dirty="0" smtClean="0"/>
              <a:t>Состоит:</a:t>
            </a:r>
            <a:r>
              <a:rPr lang="ru-RU" sz="2800" b="1" dirty="0" smtClean="0"/>
              <a:t>  </a:t>
            </a:r>
            <a:r>
              <a:rPr lang="ru-RU" sz="2400" dirty="0" smtClean="0"/>
              <a:t>антенна и чувствительный приемник с усилителем. Собирает радиоизлучение, фокусирует его на детекторе, настроенном на выбранную длину волны, преобразует этот сигнал. В качестве антенны используется большая вогнутая чаша или зеркало параболической формы. </a:t>
            </a:r>
            <a:endParaRPr lang="ru-RU" sz="2400" b="1" dirty="0" smtClean="0"/>
          </a:p>
          <a:p>
            <a:pPr eaLnBrk="1" hangingPunct="1">
              <a:defRPr/>
            </a:pPr>
            <a:r>
              <a:rPr lang="ru-RU" sz="2400" b="1" dirty="0" smtClean="0"/>
              <a:t>преимущества: в любую погоду и время суток можно вести наблюдение объектов, недоступные для оптических телескопов.</a:t>
            </a:r>
          </a:p>
          <a:p>
            <a:pPr eaLnBrk="1" hangingPunct="1">
              <a:buFontTx/>
              <a:buNone/>
              <a:defRPr/>
            </a:pP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Содержимое 3" descr="F:\ГАЛИНА Гр\AСТРОНОМИЯ\ТЕЛЕСКОПЫ\0202050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2743200"/>
            <a:ext cx="7239000" cy="4114800"/>
          </a:xfrm>
        </p:spPr>
      </p:pic>
      <p:sp>
        <p:nvSpPr>
          <p:cNvPr id="39939" name="Прямоугольник 4"/>
          <p:cNvSpPr>
            <a:spLocks noChangeArrowheads="1"/>
          </p:cNvSpPr>
          <p:nvPr/>
        </p:nvSpPr>
        <p:spPr bwMode="auto">
          <a:xfrm>
            <a:off x="228600" y="304800"/>
            <a:ext cx="86106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/>
              <a:t>Радиоантенна Янского .   </a:t>
            </a:r>
            <a:r>
              <a:rPr lang="ru-RU" b="1"/>
              <a:t>Первым космическое радиоизлучение зарегистрировал Карл Янский в 1931 году. Его радиотелескоп представлял собой вращающуюся деревянную конструкцию, установленную на автомобильных колесах для исследования помех радиотелефонной связи на длинах волн λ = 4 000 м и λ = 14,6 м. </a:t>
            </a:r>
          </a:p>
          <a:p>
            <a:r>
              <a:rPr lang="ru-RU" b="1"/>
              <a:t>К 1932 году стало ясно, что радиопомехи приходят из Млечного Пути, где расположен центр Галактики. </a:t>
            </a:r>
          </a:p>
          <a:p>
            <a:r>
              <a:rPr lang="ru-RU" b="1"/>
              <a:t>А в 1942 было открыто радиоизлучение Солнца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0" y="5791200"/>
            <a:ext cx="9144000" cy="91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smtClean="0"/>
              <a:t>           Аресибо (остров Пуэрто –Рико, 305м-забетонированная чаша потухшего вулкана, введен в 1963г). Самая большая радиоантенна в мире</a:t>
            </a:r>
          </a:p>
        </p:txBody>
      </p:sp>
      <p:pic>
        <p:nvPicPr>
          <p:cNvPr id="40963" name="Picture 3" descr="H:\ГАЛИНА Гр\1.AСТРОНОМИЯ\АСТРОНОМИЯ-УРОКИ\МОИ УРОКИ\1-Предмет астрономии\ТЕЛЕСКОПЫ\020205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8305800" cy="576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166938"/>
            <a:ext cx="365760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algn="l" eaLnBrk="1" hangingPunct="1"/>
            <a:r>
              <a:rPr lang="ru-RU" sz="1800" b="1" smtClean="0">
                <a:solidFill>
                  <a:srgbClr val="660033"/>
                </a:solidFill>
              </a:rPr>
              <a:t>Потребность в астрономических знаниях диктовалась жизненной необходимостью:</a:t>
            </a: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762000" y="838200"/>
            <a:ext cx="8382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660033"/>
                </a:solidFill>
              </a:rPr>
              <a:t>Потребность счета времени, ведение календаря. </a:t>
            </a:r>
          </a:p>
          <a:p>
            <a:r>
              <a:rPr lang="ru-RU" sz="2000" b="1">
                <a:solidFill>
                  <a:srgbClr val="660033"/>
                </a:solidFill>
              </a:rPr>
              <a:t>Ориентация на местности, находить дорогу по звездам, особенно мореплавателям. </a:t>
            </a:r>
          </a:p>
          <a:p>
            <a:r>
              <a:rPr lang="ru-RU" sz="2000" b="1">
                <a:solidFill>
                  <a:srgbClr val="660033"/>
                </a:solidFill>
              </a:rPr>
              <a:t>Любознательность – разобраться в происходящих явлениях. </a:t>
            </a:r>
          </a:p>
          <a:p>
            <a:r>
              <a:rPr lang="ru-RU" sz="2000" b="1">
                <a:solidFill>
                  <a:srgbClr val="660033"/>
                </a:solidFill>
              </a:rPr>
              <a:t>Забота о своей судьбе, породившая астрологию.</a:t>
            </a:r>
          </a:p>
        </p:txBody>
      </p:sp>
      <p:pic>
        <p:nvPicPr>
          <p:cNvPr id="5125" name="Picture 8" descr="127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343400"/>
            <a:ext cx="37147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9" descr="comet_mcnaugh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352800"/>
            <a:ext cx="5029200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10"/>
          <p:cNvSpPr>
            <a:spLocks noChangeArrowheads="1"/>
          </p:cNvSpPr>
          <p:nvPr/>
        </p:nvSpPr>
        <p:spPr bwMode="auto">
          <a:xfrm>
            <a:off x="5562600" y="6400800"/>
            <a:ext cx="3368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chemeClr val="bg1"/>
                </a:solidFill>
              </a:rPr>
              <a:t>Великолепный хвост кометы МакНота, 2007г</a:t>
            </a:r>
          </a:p>
        </p:txBody>
      </p:sp>
      <p:sp>
        <p:nvSpPr>
          <p:cNvPr id="5128" name="Text Box 14"/>
          <p:cNvSpPr txBox="1">
            <a:spLocks noChangeArrowheads="1"/>
          </p:cNvSpPr>
          <p:nvPr/>
        </p:nvSpPr>
        <p:spPr bwMode="auto">
          <a:xfrm>
            <a:off x="228600" y="3886200"/>
            <a:ext cx="1981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solidFill>
                  <a:schemeClr val="bg1"/>
                </a:solidFill>
              </a:rPr>
              <a:t>Падение болида, 2003г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:\ГАЛИНА Гр\1.AСТРОНОМИЯ\АСТРОНОМИЯ-УРОКИ\МОИ УРОКИ\1-Предмет астрономии\Ratan-6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0"/>
            <a:ext cx="8229600" cy="5791200"/>
          </a:xfrm>
          <a:noFill/>
        </p:spPr>
      </p:pic>
      <p:sp>
        <p:nvSpPr>
          <p:cNvPr id="41987" name="Прямоугольник 4"/>
          <p:cNvSpPr>
            <a:spLocks noChangeArrowheads="1"/>
          </p:cNvSpPr>
          <p:nvPr/>
        </p:nvSpPr>
        <p:spPr bwMode="auto">
          <a:xfrm>
            <a:off x="0" y="5934075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Радиотелескоп РАТАН- 600, Россия(Сев.Кавказ) , вступил в строй в 1967г , состоит из 895 отдельных зеркал размером 2,1х7,4м и имеет замкнутое кольцо диаметром 588м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Содержимое 3" descr="F:\ГАЛИНА Гр\AСТРОНОМИЯ\ТЕЛЕСКОПЫ\0202050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81400" y="381000"/>
            <a:ext cx="5181600" cy="6053138"/>
          </a:xfrm>
        </p:spPr>
      </p:pic>
      <p:sp>
        <p:nvSpPr>
          <p:cNvPr id="43011" name="Rectangle 1"/>
          <p:cNvSpPr>
            <a:spLocks noChangeArrowheads="1"/>
          </p:cNvSpPr>
          <p:nvPr/>
        </p:nvSpPr>
        <p:spPr bwMode="auto">
          <a:xfrm>
            <a:off x="0" y="457200"/>
            <a:ext cx="33528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15-метровый телескоп Европейской Южной обсерватории</a:t>
            </a:r>
            <a:endParaRPr lang="ru-RU" sz="40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Содержимое 3" descr="F:\ГАЛИНА Гр\AСТРОНОМИЯ\ТЕЛЕСКОПЫ\0202050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0"/>
            <a:ext cx="6096000" cy="4419600"/>
          </a:xfrm>
        </p:spPr>
      </p:pic>
      <p:sp>
        <p:nvSpPr>
          <p:cNvPr id="44035" name="Прямоугольник 4"/>
          <p:cNvSpPr>
            <a:spLocks noChangeArrowheads="1"/>
          </p:cNvSpPr>
          <p:nvPr/>
        </p:nvSpPr>
        <p:spPr bwMode="auto">
          <a:xfrm>
            <a:off x="228600" y="4419600"/>
            <a:ext cx="8915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Система радиотелескопов VLA</a:t>
            </a:r>
            <a:r>
              <a:rPr lang="ru-RU" sz="2000"/>
              <a:t> Very Large Array  </a:t>
            </a:r>
            <a:r>
              <a:rPr lang="ru-RU" sz="2000" b="1"/>
              <a:t>в Нью-Мексико (США)   </a:t>
            </a:r>
            <a:r>
              <a:rPr lang="ru-RU" sz="2000"/>
              <a:t>    состоит из 27 тарелок, каждая диаметром 25 метров. </a:t>
            </a:r>
            <a:endParaRPr lang="ru-RU" sz="2000" b="1"/>
          </a:p>
          <a:p>
            <a:r>
              <a:rPr lang="ru-RU" sz="2000" b="1"/>
              <a:t>Налаживают связь между радиотелескопами, находящимися в разных странах и даже на разных континентах. Такие системы получили название радиоинтерферометров со сверхдлинной базой (РСДБ). Дают максимально возможное угловое разрешение, в несколько тысяч раз лучшее, чем у любого оптического телескопа.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Заголовок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smtClean="0"/>
              <a:t/>
            </a:r>
            <a:br>
              <a:rPr lang="ru-RU" sz="2000" smtClean="0"/>
            </a:br>
            <a:r>
              <a:rPr lang="ru-RU" sz="2000" b="1" smtClean="0"/>
              <a:t>LOFAR - первый цифровой радиотелескоп, который не нуждается ни в подвижных частях, ни в моторах . Открыт в 2010г. июнь.</a:t>
            </a:r>
            <a:br>
              <a:rPr lang="ru-RU" sz="2000" b="1" smtClean="0"/>
            </a:br>
            <a:r>
              <a:rPr lang="ru-RU" sz="2000" b="1" smtClean="0"/>
              <a:t>Много простых антенн, гигантские объемы данных и мощности компьютеров.</a:t>
            </a:r>
            <a:r>
              <a:rPr lang="ru-RU" sz="2000" smtClean="0"/>
              <a:t> </a:t>
            </a:r>
            <a:br>
              <a:rPr lang="ru-RU" sz="2000" smtClean="0"/>
            </a:br>
            <a:r>
              <a:rPr lang="ru-RU" sz="2000" smtClean="0"/>
              <a:t>LOFAR представляет собой гигантский массив, состоящий из 25 тысяч небольших антенн (от 50 см до 2 м в поперечнике). Диаметр LOFAR – примерно 1000 км. Антенны массива расположены на территории нескольких стран: Германии, Франции, Великобритании, Швеции. </a:t>
            </a:r>
            <a:endParaRPr lang="ru-RU" sz="2000" b="1" smtClean="0"/>
          </a:p>
        </p:txBody>
      </p:sp>
      <p:pic>
        <p:nvPicPr>
          <p:cNvPr id="45058" name="Picture 2" descr="H:\ГАЛИНА Гр\1.AСТРОНОМИЯ\АСТРОНОМИЯ-УРОКИ\1-Предмет астрономии\LOFA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1000" y="2172494"/>
            <a:ext cx="5842000" cy="3657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85800"/>
          </a:xfrm>
        </p:spPr>
        <p:txBody>
          <a:bodyPr/>
          <a:lstStyle/>
          <a:p>
            <a:r>
              <a:rPr lang="ru-RU" sz="4000" b="1" smtClean="0"/>
              <a:t>Космические телескопы</a:t>
            </a:r>
          </a:p>
        </p:txBody>
      </p:sp>
      <p:sp>
        <p:nvSpPr>
          <p:cNvPr id="46083" name="Содержимое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4724400"/>
          </a:xfrm>
        </p:spPr>
        <p:txBody>
          <a:bodyPr/>
          <a:lstStyle/>
          <a:p>
            <a:r>
              <a:rPr lang="ru-RU" sz="2400" b="1" smtClean="0"/>
              <a:t>Космический телескоп «Хаббл» (Hubble Space Telescope, HST) </a:t>
            </a:r>
            <a:r>
              <a:rPr lang="ru-RU" sz="2400" smtClean="0"/>
              <a:t>— это целая обсерватория на околоземной орбите, общее детище NASA и Европейского космического агентства. Работает с 1990 г. Самый крупный оптический телескоп, который ведет наблюдения в инфракрасном, ультрафиолетовом диапазоне.</a:t>
            </a:r>
          </a:p>
          <a:p>
            <a:r>
              <a:rPr lang="ru-RU" sz="2400" smtClean="0"/>
              <a:t>За 15 лет работы «Хаббл»                                            получил 700 000 снимков                                                             22 000 всевозможных                                                  небесных объектов —                                                         звезд, туманностей,                                                          галактик, планет.</a:t>
            </a:r>
            <a:endParaRPr lang="ru-RU" sz="2400" b="1" smtClean="0"/>
          </a:p>
        </p:txBody>
      </p:sp>
      <p:sp>
        <p:nvSpPr>
          <p:cNvPr id="46084" name="Прямоугольник 4"/>
          <p:cNvSpPr>
            <a:spLocks noChangeArrowheads="1"/>
          </p:cNvSpPr>
          <p:nvPr/>
        </p:nvSpPr>
        <p:spPr bwMode="auto">
          <a:xfrm>
            <a:off x="228600" y="5410200"/>
            <a:ext cx="2971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3366"/>
                </a:solidFill>
              </a:rPr>
              <a:t>Длина - 15,1 м, вес 11,6 тонн, зеркало 2,4 м</a:t>
            </a:r>
            <a:r>
              <a:rPr lang="ru-RU" sz="2400" b="1"/>
              <a:t> </a:t>
            </a:r>
          </a:p>
        </p:txBody>
      </p:sp>
      <p:pic>
        <p:nvPicPr>
          <p:cNvPr id="46085" name="Picture 3" descr="H:\ГАЛИНА Гр\740px-Hubble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813050"/>
            <a:ext cx="4987925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477963"/>
          </a:xfrm>
        </p:spPr>
        <p:txBody>
          <a:bodyPr>
            <a:normAutofit fontScale="90000"/>
          </a:bodyPr>
          <a:lstStyle/>
          <a:p>
            <a:r>
              <a:rPr lang="ru-RU" sz="2800" b="1" smtClean="0"/>
              <a:t>Рентгеновский телескоп «Чандра» </a:t>
            </a:r>
            <a:br>
              <a:rPr lang="ru-RU" sz="2800" b="1" smtClean="0"/>
            </a:br>
            <a:r>
              <a:rPr lang="ru-RU" sz="2800" b="1" smtClean="0"/>
              <a:t>(Chandra X-ray Observatory)</a:t>
            </a:r>
            <a:r>
              <a:rPr lang="ru-RU" sz="2800" smtClean="0"/>
              <a:t> </a:t>
            </a:r>
            <a:br>
              <a:rPr lang="ru-RU" sz="2800" smtClean="0"/>
            </a:br>
            <a:r>
              <a:rPr lang="ru-RU" sz="2000" smtClean="0"/>
              <a:t>вышел в космос 23 июля 1999 года. Его задача — наблюдать рентгеновские лучи, исходящие из областей, где есть очень высокая энергия, например, в областях звездных взрывов</a:t>
            </a:r>
          </a:p>
        </p:txBody>
      </p:sp>
      <p:pic>
        <p:nvPicPr>
          <p:cNvPr id="47107" name="Picture 3" descr="H:\ГАЛИНА Гр\1.AСТРОНОМИЯ\АСТРОНОМИЯ-УРОКИ\1-Предмет астрономии\79e1c898-2aba-3f11-b8e5-fd2cbedb1d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5000"/>
          </a:xfrm>
        </p:spPr>
        <p:txBody>
          <a:bodyPr/>
          <a:lstStyle/>
          <a:p>
            <a:pPr algn="l"/>
            <a:r>
              <a:rPr lang="ru-RU" sz="2400" b="1" smtClean="0"/>
              <a:t>Телескоп «Спитцер» (Spitzer)</a:t>
            </a:r>
            <a:r>
              <a:rPr lang="ru-RU" sz="2400" smtClean="0"/>
              <a:t> — был запущен НАСА 25 августа 2003. Он наблюдает космос в инфракрасном диапазоне. В этом диапазоне находится максимум излучения слабосветящегося вещества Вселенной — тусклых остывших звезд, гигантских молекулярных облаков.</a:t>
            </a:r>
          </a:p>
        </p:txBody>
      </p:sp>
      <p:pic>
        <p:nvPicPr>
          <p:cNvPr id="48131" name="Picture 2" descr="H:\ГАЛИНА Гр\1.AСТРОНОМИЯ\АСТРОНОМИЯ-УРОКИ\1-Предмет астрономии\4348660e-3210-35b7-8a38-439c1872a4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2429669"/>
            <a:ext cx="5715000" cy="3143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Содержимое 2"/>
          <p:cNvSpPr>
            <a:spLocks noGrp="1"/>
          </p:cNvSpPr>
          <p:nvPr>
            <p:ph idx="1"/>
          </p:nvPr>
        </p:nvSpPr>
        <p:spPr>
          <a:xfrm>
            <a:off x="0" y="381000"/>
            <a:ext cx="8991600" cy="5745163"/>
          </a:xfrm>
        </p:spPr>
        <p:txBody>
          <a:bodyPr/>
          <a:lstStyle/>
          <a:p>
            <a:r>
              <a:rPr lang="ru-RU" sz="2400" b="1" smtClean="0"/>
              <a:t>Телескоп «Кеплер»</a:t>
            </a:r>
            <a:r>
              <a:rPr lang="ru-RU" sz="2400" smtClean="0"/>
              <a:t> запустили 6 марта 2009 года. Это первый телескоп специально предназначенный для поиска экзопланет. Он будет наблюдать изменение яркости более чем 100 000 звезд в течение 3,5 лет. За это время он должен определить, сколько планет, подобных Земле, находится на пригодном для развития жизни удалении от своих звезд, составить описание этих планет и формы их орбит, изучить свойства звезд  и многое другое.</a:t>
            </a:r>
          </a:p>
          <a:p>
            <a:r>
              <a:rPr lang="ru-RU" sz="2000" smtClean="0"/>
              <a:t> </a:t>
            </a:r>
          </a:p>
          <a:p>
            <a:r>
              <a:rPr lang="ru-RU" sz="2400" smtClean="0"/>
              <a:t>Когда «Хаббл» «уйдет на пенсию», его место должен занять </a:t>
            </a:r>
            <a:r>
              <a:rPr lang="ru-RU" sz="2400" b="1" smtClean="0"/>
              <a:t>космический телескоп имени Джеймса Вебба (James Webb Space Telescope, JWST)</a:t>
            </a:r>
            <a:r>
              <a:rPr lang="ru-RU" sz="2400" smtClean="0"/>
              <a:t>. У него будет огромное зеркало 6,5 метров в диаметре. Его задача — найти свет первых звезд и галактик, которые появились сразу после Большого взрыва. Его запуск запланирован на 2013 год. И кто знает, что он увидит в небе и как изменится наша жизнь.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smtClean="0"/>
              <a:t>Астрономия - это такое поле приложения человеческих сил и интересов, которое может увлечь любого: и мечтателя, и физика, и лирика. Вот оно над вами - вечное звёздное небо, преисполненное несказанной красоты и высокой тайны. Оно открыто всем и вознаграждает верных, наполняя их жизнь светом и смыслом. </a:t>
            </a:r>
            <a:endParaRPr lang="ru-RU" sz="2400" b="1" smtClean="0"/>
          </a:p>
          <a:p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H:\ГАЛИНА Гр\1.AСТРОНОМИЯ\planet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057400"/>
            <a:ext cx="60452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544763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Планетарий — не просто культурный центр. В нем проводятся лекции  для  всех, кто увлекается астрономией. </a:t>
            </a:r>
            <a:r>
              <a:rPr lang="ru-RU" sz="2800" dirty="0" smtClean="0"/>
              <a:t> </a:t>
            </a:r>
            <a:endParaRPr lang="ru-RU" sz="2800" dirty="0" smtClean="0"/>
          </a:p>
          <a:p>
            <a:pPr eaLnBrk="1" hangingPunct="1"/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5029200" cy="10668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2400" b="1" smtClean="0">
                <a:solidFill>
                  <a:srgbClr val="0000FF"/>
                </a:solidFill>
              </a:rPr>
              <a:t>Систематические астрономические наблюдения проводились тысячи лет назад</a:t>
            </a:r>
          </a:p>
        </p:txBody>
      </p:sp>
      <p:pic>
        <p:nvPicPr>
          <p:cNvPr id="6147" name="Picture 6" descr="11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8450" y="3505200"/>
            <a:ext cx="427355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7" descr="11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5725" y="152400"/>
            <a:ext cx="359727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4800600" y="3124200"/>
            <a:ext cx="434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660033"/>
                </a:solidFill>
              </a:rPr>
              <a:t>Солнечный камень древних ацтеков</a:t>
            </a:r>
          </a:p>
        </p:txBody>
      </p:sp>
      <p:sp>
        <p:nvSpPr>
          <p:cNvPr id="6150" name="Text Box 11"/>
          <p:cNvSpPr txBox="1">
            <a:spLocks noChangeArrowheads="1"/>
          </p:cNvSpPr>
          <p:nvPr/>
        </p:nvSpPr>
        <p:spPr bwMode="auto">
          <a:xfrm>
            <a:off x="3581400" y="6400800"/>
            <a:ext cx="480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660033"/>
                </a:solidFill>
              </a:rPr>
              <a:t>Солнечная обсерватория в Дели, Индия</a:t>
            </a:r>
          </a:p>
        </p:txBody>
      </p:sp>
      <p:pic>
        <p:nvPicPr>
          <p:cNvPr id="6151" name="Picture 14" descr="ferest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6588"/>
            <a:ext cx="4038600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Rectangle 15"/>
          <p:cNvSpPr>
            <a:spLocks noChangeArrowheads="1"/>
          </p:cNvSpPr>
          <p:nvPr/>
        </p:nvSpPr>
        <p:spPr bwMode="auto">
          <a:xfrm>
            <a:off x="228600" y="5257800"/>
            <a:ext cx="3276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660033"/>
                </a:solidFill>
              </a:rPr>
              <a:t>Солнечные часы в обсерватории в Джайпуре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830263"/>
          </a:xfr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smtClean="0">
                <a:solidFill>
                  <a:srgbClr val="660033"/>
                </a:solidFill>
              </a:rPr>
              <a:t>Древняя обсерватория Стоунхендж, Англия, построен в 19-15 веках до н.э.</a:t>
            </a:r>
          </a:p>
        </p:txBody>
      </p:sp>
      <p:pic>
        <p:nvPicPr>
          <p:cNvPr id="7170" name="Picture 5" descr="246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1" y="1012525"/>
            <a:ext cx="6781800" cy="4375450"/>
          </a:xfrm>
          <a:noFill/>
        </p:spPr>
      </p:pic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228600" y="5380038"/>
            <a:ext cx="8915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Стоунхендж (англ— «Каменная изгородь») — внесённое в список Всемирного наследия каменное мегалитическое сооружение (кромлех) на Солсберийской равнине в графстве Уилтшир (Англия). Находится примерно в 130 км к юго-западу от Лондона.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/>
              <a:t>38 пар вертикальных камней, высотой не менее 7 метров и весом не менее 50 тонн каждый. Диаметр занимаемого колоссами круга составляет 100 метров.</a:t>
            </a:r>
            <a:br>
              <a:rPr lang="ru-RU" sz="2000" b="1" smtClean="0"/>
            </a:br>
            <a:endParaRPr lang="ru-RU" sz="2000" b="1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r>
              <a:rPr lang="ru-RU" sz="1800" b="1" smtClean="0"/>
              <a:t>О назначении гигантского сооружения до сих пор идут споры, наиболее популярными выглядят следующие гипотезы: </a:t>
            </a:r>
          </a:p>
          <a:p>
            <a:r>
              <a:rPr lang="ru-RU" sz="1800" b="1" smtClean="0"/>
              <a:t>1. Место ритуальных церемоний и погребений (жертвоприношений).</a:t>
            </a:r>
          </a:p>
          <a:p>
            <a:r>
              <a:rPr lang="ru-RU" sz="1800" b="1" smtClean="0"/>
              <a:t>2. Храм Солнца.</a:t>
            </a:r>
          </a:p>
          <a:p>
            <a:r>
              <a:rPr lang="ru-RU" sz="1800" b="1" smtClean="0"/>
              <a:t>3. Символ власти доисторических жрецов.</a:t>
            </a:r>
          </a:p>
          <a:p>
            <a:r>
              <a:rPr lang="ru-RU" sz="1800" b="1" smtClean="0"/>
              <a:t>4. Город Мертвых.</a:t>
            </a:r>
          </a:p>
          <a:p>
            <a:r>
              <a:rPr lang="ru-RU" sz="1800" b="1" smtClean="0"/>
              <a:t>5. Языческий собор или священное убежище на благословенной богом земле.</a:t>
            </a:r>
          </a:p>
          <a:p>
            <a:r>
              <a:rPr lang="ru-RU" sz="1800" b="1" smtClean="0"/>
              <a:t>6. Недостроенная АЭС (фрагмент цилиндра реакторного отделения).</a:t>
            </a:r>
          </a:p>
          <a:p>
            <a:r>
              <a:rPr lang="ru-RU" sz="1800" b="1" smtClean="0"/>
              <a:t>7. Астрономическая обсерватория древних ученых.</a:t>
            </a:r>
          </a:p>
          <a:p>
            <a:r>
              <a:rPr lang="ru-RU" sz="1800" b="1" smtClean="0"/>
              <a:t>8. Место посадки космических кораблей НЛО.</a:t>
            </a:r>
          </a:p>
          <a:p>
            <a:r>
              <a:rPr lang="ru-RU" sz="1800" b="1" smtClean="0"/>
              <a:t>9. Прообраз современного компьютера.</a:t>
            </a:r>
          </a:p>
          <a:p>
            <a:r>
              <a:rPr lang="ru-RU" sz="1800" b="1" smtClean="0"/>
              <a:t>10. Просто так, без причины. </a:t>
            </a:r>
          </a:p>
          <a:p>
            <a:endParaRPr 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828800"/>
          </a:xfrm>
        </p:spPr>
        <p:txBody>
          <a:bodyPr/>
          <a:lstStyle/>
          <a:p>
            <a:pPr algn="l"/>
            <a:r>
              <a:rPr lang="ru-RU" sz="2000" b="1" smtClean="0"/>
              <a:t>Главная  ось   комплекса,  идущая   по  аллее  через  пяточный камень, указывает   на точку восхода  Солнца  в день  летнего   солнцестояния. Восход   дневного  светила   в этой точке происходит  только   в определенный  день  в  году - 22 июня. </a:t>
            </a:r>
            <a:r>
              <a:rPr lang="ru-RU" sz="1800" smtClean="0"/>
              <a:t/>
            </a:r>
            <a:br>
              <a:rPr lang="ru-RU" sz="1800" smtClean="0"/>
            </a:br>
            <a:endParaRPr lang="ru-RU" sz="1800" smtClean="0"/>
          </a:p>
        </p:txBody>
      </p:sp>
      <p:pic>
        <p:nvPicPr>
          <p:cNvPr id="9219" name="Picture 9" descr="010101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750" y="2334419"/>
            <a:ext cx="4762500" cy="3333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84"/>
          <p:cNvSpPr>
            <a:spLocks noChangeArrowheads="1"/>
          </p:cNvSpPr>
          <p:nvPr/>
        </p:nvSpPr>
        <p:spPr bwMode="auto">
          <a:xfrm>
            <a:off x="457200" y="117475"/>
            <a:ext cx="8229600" cy="723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000" b="1">
              <a:solidFill>
                <a:srgbClr val="990000"/>
              </a:solidFill>
            </a:endParaRPr>
          </a:p>
          <a:p>
            <a:endParaRPr lang="ru-RU" sz="2800" b="1">
              <a:solidFill>
                <a:srgbClr val="990000"/>
              </a:solidFill>
            </a:endParaRPr>
          </a:p>
          <a:p>
            <a:r>
              <a:rPr lang="ru-RU" sz="2800" b="1">
                <a:solidFill>
                  <a:srgbClr val="990000"/>
                </a:solidFill>
              </a:rPr>
              <a:t>Периоды развития астрономии :</a:t>
            </a:r>
          </a:p>
          <a:p>
            <a:r>
              <a:rPr lang="ru-RU" sz="2000" b="1">
                <a:solidFill>
                  <a:srgbClr val="C00000"/>
                </a:solidFill>
              </a:rPr>
              <a:t>Древнейший</a:t>
            </a:r>
          </a:p>
          <a:p>
            <a:r>
              <a:rPr lang="ru-RU" sz="2000" b="1">
                <a:solidFill>
                  <a:srgbClr val="990000"/>
                </a:solidFill>
              </a:rPr>
              <a:t>                I-й</a:t>
            </a:r>
            <a:r>
              <a:rPr lang="ru-RU" sz="2000" b="1"/>
              <a:t> Античный мир </a:t>
            </a:r>
            <a:r>
              <a:rPr lang="ru-RU" sz="2000"/>
              <a:t>(до Н.Э.)</a:t>
            </a:r>
          </a:p>
          <a:p>
            <a:r>
              <a:rPr lang="ru-RU" sz="2000" b="1">
                <a:solidFill>
                  <a:srgbClr val="990000"/>
                </a:solidFill>
              </a:rPr>
              <a:t>                II-й</a:t>
            </a:r>
            <a:r>
              <a:rPr lang="ru-RU" sz="2000"/>
              <a:t> </a:t>
            </a:r>
            <a:r>
              <a:rPr lang="ru-RU" sz="2000" b="1"/>
              <a:t>Дотелескопический</a:t>
            </a:r>
            <a:r>
              <a:rPr lang="ru-RU" sz="2000"/>
              <a:t> (Н.Э. до 1610г)</a:t>
            </a:r>
          </a:p>
          <a:p>
            <a:r>
              <a:rPr lang="ru-RU" sz="2000" b="1">
                <a:solidFill>
                  <a:srgbClr val="C00000"/>
                </a:solidFill>
              </a:rPr>
              <a:t>Классический</a:t>
            </a:r>
            <a:r>
              <a:rPr lang="ru-RU" sz="2000">
                <a:solidFill>
                  <a:srgbClr val="990000"/>
                </a:solidFill>
              </a:rPr>
              <a:t> </a:t>
            </a:r>
            <a:r>
              <a:rPr lang="ru-RU" sz="2000"/>
              <a:t>(1610 - 1900)</a:t>
            </a:r>
          </a:p>
          <a:p>
            <a:r>
              <a:rPr lang="ru-RU" sz="2000" b="1">
                <a:solidFill>
                  <a:srgbClr val="990000"/>
                </a:solidFill>
              </a:rPr>
              <a:t>               III-й</a:t>
            </a:r>
            <a:r>
              <a:rPr lang="ru-RU" sz="2000"/>
              <a:t> </a:t>
            </a:r>
            <a:r>
              <a:rPr lang="ru-RU" sz="2000" b="1"/>
              <a:t>Телескопический</a:t>
            </a:r>
            <a:r>
              <a:rPr lang="ru-RU" sz="2000"/>
              <a:t> (до спектроскопии, 1610-1814гг)</a:t>
            </a:r>
          </a:p>
          <a:p>
            <a:r>
              <a:rPr lang="ru-RU" sz="2000" b="1">
                <a:solidFill>
                  <a:srgbClr val="990000"/>
                </a:solidFill>
              </a:rPr>
              <a:t>               IV-й</a:t>
            </a:r>
            <a:r>
              <a:rPr lang="ru-RU" sz="2000"/>
              <a:t> </a:t>
            </a:r>
            <a:r>
              <a:rPr lang="ru-RU" sz="2000" b="1"/>
              <a:t>Спектроскопический </a:t>
            </a:r>
            <a:r>
              <a:rPr lang="ru-RU" sz="2000"/>
              <a:t>(до фотографии, 1814-1900гг)</a:t>
            </a:r>
          </a:p>
          <a:p>
            <a:r>
              <a:rPr lang="ru-RU" sz="2000" b="1">
                <a:solidFill>
                  <a:srgbClr val="C00000"/>
                </a:solidFill>
              </a:rPr>
              <a:t>V-й</a:t>
            </a:r>
            <a:r>
              <a:rPr lang="ru-RU" sz="2000">
                <a:solidFill>
                  <a:srgbClr val="C00000"/>
                </a:solidFill>
              </a:rPr>
              <a:t> </a:t>
            </a:r>
            <a:r>
              <a:rPr lang="ru-RU" sz="2000" b="1">
                <a:solidFill>
                  <a:srgbClr val="C00000"/>
                </a:solidFill>
              </a:rPr>
              <a:t>Современный</a:t>
            </a:r>
            <a:r>
              <a:rPr lang="ru-RU" sz="2000">
                <a:solidFill>
                  <a:srgbClr val="C00000"/>
                </a:solidFill>
              </a:rPr>
              <a:t> (</a:t>
            </a:r>
            <a:r>
              <a:rPr lang="ru-RU" sz="2000"/>
              <a:t>1900-н.в)</a:t>
            </a:r>
          </a:p>
          <a:p>
            <a:endParaRPr lang="ru-RU" sz="2000"/>
          </a:p>
          <a:p>
            <a:r>
              <a:rPr lang="ru-RU" sz="2800" b="1"/>
              <a:t>Разделы астрономии:</a:t>
            </a:r>
          </a:p>
          <a:p>
            <a:r>
              <a:rPr lang="ru-RU" sz="2000" b="1">
                <a:solidFill>
                  <a:srgbClr val="C00000"/>
                </a:solidFill>
              </a:rPr>
              <a:t>1. Практическая астрономия</a:t>
            </a:r>
          </a:p>
          <a:p>
            <a:r>
              <a:rPr lang="ru-RU" sz="2000" b="1">
                <a:solidFill>
                  <a:srgbClr val="C00000"/>
                </a:solidFill>
              </a:rPr>
              <a:t>2. Небесная механика</a:t>
            </a:r>
          </a:p>
          <a:p>
            <a:r>
              <a:rPr lang="ru-RU" sz="2000" b="1">
                <a:solidFill>
                  <a:srgbClr val="C00000"/>
                </a:solidFill>
              </a:rPr>
              <a:t>3. Сравнительная планетология</a:t>
            </a:r>
          </a:p>
          <a:p>
            <a:r>
              <a:rPr lang="ru-RU" sz="2000" b="1">
                <a:solidFill>
                  <a:srgbClr val="C00000"/>
                </a:solidFill>
              </a:rPr>
              <a:t>4. Астрофизика</a:t>
            </a:r>
          </a:p>
          <a:p>
            <a:r>
              <a:rPr lang="ru-RU" sz="2000" b="1">
                <a:solidFill>
                  <a:srgbClr val="C00000"/>
                </a:solidFill>
              </a:rPr>
              <a:t>5. Звездная астрономия</a:t>
            </a:r>
          </a:p>
          <a:p>
            <a:r>
              <a:rPr lang="ru-RU" sz="2000" b="1">
                <a:solidFill>
                  <a:srgbClr val="C00000"/>
                </a:solidFill>
              </a:rPr>
              <a:t>6. Космология</a:t>
            </a:r>
          </a:p>
          <a:p>
            <a:r>
              <a:rPr lang="ru-RU" sz="2000" b="1">
                <a:solidFill>
                  <a:srgbClr val="C00000"/>
                </a:solidFill>
              </a:rPr>
              <a:t>7. Космогония</a:t>
            </a:r>
            <a:endParaRPr lang="ru-RU" sz="2000">
              <a:solidFill>
                <a:srgbClr val="C00000"/>
              </a:solidFill>
            </a:endParaRPr>
          </a:p>
          <a:p>
            <a:endParaRPr lang="ru-RU" sz="2000" b="1">
              <a:solidFill>
                <a:srgbClr val="C00000"/>
              </a:solidFill>
            </a:endParaRPr>
          </a:p>
          <a:p>
            <a:endParaRPr lang="ru-RU" sz="2000">
              <a:solidFill>
                <a:srgbClr val="C00000"/>
              </a:solidFill>
            </a:endParaRPr>
          </a:p>
          <a:p>
            <a:endParaRPr lang="ru-RU" sz="2000"/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762000" y="228600"/>
            <a:ext cx="7543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2. Разделы астрономии. Связь с другими науками. 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1889</TotalTime>
  <Words>1588</Words>
  <Application>Microsoft Office PowerPoint</Application>
  <PresentationFormat>On-screen Show (4:3)</PresentationFormat>
  <Paragraphs>135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 1. Что изучает астрономия. Возникновение астрономии.   Астрономия  [греч. astron-звезда,светило,   nomos -закон]  - наука о строении, движении, происхождении и развитии небесных тел, их систем и всей Вселенной в целом. Вселенная- максимально большая область пространства, включающая в себя все доступные для изучения небесные тела и их системы.   </vt:lpstr>
      <vt:lpstr>PowerPoint Presentation</vt:lpstr>
      <vt:lpstr>Потребность в астрономических знаниях диктовалась жизненной необходимостью:</vt:lpstr>
      <vt:lpstr>Систематические астрономические наблюдения проводились тысячи лет назад</vt:lpstr>
      <vt:lpstr>Древняя обсерватория Стоунхендж, Англия, построен в 19-15 веках до н.э.</vt:lpstr>
      <vt:lpstr>38 пар вертикальных камней, высотой не менее 7 метров и весом не менее 50 тонн каждый. Диаметр занимаемого колоссами круга составляет 100 метров. </vt:lpstr>
      <vt:lpstr>Главная  ось   комплекса,  идущая   по  аллее  через  пяточный камень, указывает   на точку восхода  Солнца  в день  летнего   солнцестояния. Восход   дневного  светила   в этой точке происходит  только   в определенный  день  в  году - 22 июня.  </vt:lpstr>
      <vt:lpstr>PowerPoint Presentation</vt:lpstr>
      <vt:lpstr>PowerPoint Presentation</vt:lpstr>
      <vt:lpstr>PowerPoint Presentation</vt:lpstr>
      <vt:lpstr>Связь астрономии с другими науками</vt:lpstr>
      <vt:lpstr>   3. Общие представления о масштабе и структуре Вселенной  Вселенная- максимально большая область пространства, включающая в себя все доступные для изучения небесные тела и их системы.  Реальный мир ,вероятно ,устроен так, что могут существовать другие вселенные с иными законами природы ,а физические постоянные могут иметь другие значения.   Вселенная - уникальная всеобъемлющая система, охватывающая весь существующий материальный мир, безграничный в пространстве и бесконечный по разнообразию форм.   </vt:lpstr>
      <vt:lpstr>Космические системы</vt:lpstr>
      <vt:lpstr>Солнце как звезда</vt:lpstr>
      <vt:lpstr> Одним из самых примечательных объектов звездного неба является Млечный Путь-часть нашей Галактики. Древние греки называли его  «молочный круг». Первые наблюдения в телескоп ,проведенные Галилеем, показали, что Млечный Путь – это скопление очень далеких и слабых звезд.  Видимые на небе звезды- это ничтожная доля звезд, входящих в состав  галактик.  </vt:lpstr>
      <vt:lpstr>Так выглядит наша Галактика сбоку</vt:lpstr>
      <vt:lpstr>Так выглядит наша  Галактика сверху  диаметр около 30 кпк</vt:lpstr>
      <vt:lpstr>Галактики- системы звезд, их скоплений и межзвездной среды.   Возраст галактик  10-15 млрд. лет  </vt:lpstr>
      <vt:lpstr>4. Астрономические наблюдения и их особенности. Наблюдения – основной источник знаний о небесных телах, процессах и явлениях происходящих во Вселенной</vt:lpstr>
      <vt:lpstr>PowerPoint Presentation</vt:lpstr>
      <vt:lpstr>Другие древние астрономические инструменты: астролябия , армиллярная сфера,  квадрант, параллактическая линейка</vt:lpstr>
      <vt:lpstr>Оптические  телескопы</vt:lpstr>
      <vt:lpstr>Рефракторы</vt:lpstr>
      <vt:lpstr>PowerPoint Presentation</vt:lpstr>
      <vt:lpstr>Большой Канарский телескоп Июль 2007 г - первый свет увидел телескоп Gran Telescopio Canarias на Канарских островах с диаметром зеркала 10,4 м, который является самым большим  оптическим  телескопом в мире  по состоянию  на 2009 год.      </vt:lpstr>
      <vt:lpstr> Крупнейшими  телескопами-рефлекторами являются два телескопа Кека, расположенные на Гавайях, обсерватория Мауна-Кеа (Калифорния, США).  Keck-I и Keck-II введены в эксплуатацию в 1993 и 1996 соответственно и имеют эффективный диаметр зеркала 9,8 м. Телескопы расположены на одной платформе и могут использоваться совместно в качестве интерферометра, давая разрешение, соответствующее диаметру зеркала 85 м. </vt:lpstr>
      <vt:lpstr>PowerPoint Presentation</vt:lpstr>
      <vt:lpstr>Большой бинокулярный телескоп (англ. The Large Binocular Telescope (LBT) , 2005 г) — один из наиболее технологически передовых и обладающих наивысшим  разрешением оптических телескопов в мире, расположенный на 3,3-километровой горе Грэхем в юго-восточной части штата Аризона (США).  Телескоп обладает двумя зеркалами  диаметром 8,4 м,  разрешающая способность  эквивалентна телескопу с  одним зеркалом диаметром  22,8 м.  </vt:lpstr>
      <vt:lpstr>PowerPoint Presentation</vt:lpstr>
      <vt:lpstr>PowerPoint Presentation</vt:lpstr>
      <vt:lpstr> Крупнейший в Евразии телескоп БТА - Большой Телескоп Азимутальный - находится на территории России, в горах Северного Кавказа и имеет диаметр главного зеркала 6 м. (монолитное зеркало 42т , 600т телескоп, можно видеть звезды 24-й  величины).  Он работает с 1976 и длительное время был крупнейшим  телескопом в мире. </vt:lpstr>
      <vt:lpstr>30-метровый телескоп (Thirty Meter Telescope — TMT): диаметр главного зеркала 30 м (492 сегмента, каждый размером 1,4 м. Строительство нового объекта планируется начать в 2011 году. "Тридцатиметровый телескоп"  к 2018 году возведут на вершине потухшего вулкана Мауна-Кеа (Mauna Kea) на Гавайях, в непосредственной  близости от которого уже работает  несколько обсерваторий  (Mauna Kea Observatories). </vt:lpstr>
      <vt:lpstr>        Обсерватории –  научно-исследовательские учреждения   Mauna Kea на Гавайях - одно из самых прекрасных мест для наблюдения в мире. С высоты в 4200 метров телескопы могут выполнять измерения в оптическом, инфракрасном  диапазоне  и иметь длину волны в пол миллиметра.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LOFAR - первый цифровой радиотелескоп, который не нуждается ни в подвижных частях, ни в моторах . Открыт в 2010г. июнь. Много простых антенн, гигантские объемы данных и мощности компьютеров.  LOFAR представляет собой гигантский массив, состоящий из 25 тысяч небольших антенн (от 50 см до 2 м в поперечнике). Диаметр LOFAR – примерно 1000 км. Антенны массива расположены на территории нескольких стран: Германии, Франции, Великобритании, Швеции. </vt:lpstr>
      <vt:lpstr>Космические телескопы</vt:lpstr>
      <vt:lpstr>Рентгеновский телескоп «Чандра»  (Chandra X-ray Observatory)  вышел в космос 23 июля 1999 года. Его задача — наблюдать рентгеновские лучи, исходящие из областей, где есть очень высокая энергия, например, в областях звездных взрывов</vt:lpstr>
      <vt:lpstr>Телескоп «Спитцер» (Spitzer) — был запущен НАСА 25 августа 2003. Он наблюдает космос в инфракрасном диапазоне. В этом диапазоне находится максимум излучения слабосветящегося вещества Вселенной — тусклых остывших звезд, гигантских молекулярных облаков.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INNA</dc:creator>
  <cp:lastModifiedBy>pptforschool.ru</cp:lastModifiedBy>
  <cp:revision>181</cp:revision>
  <cp:lastPrinted>1601-01-01T00:00:00Z</cp:lastPrinted>
  <dcterms:created xsi:type="dcterms:W3CDTF">1601-01-01T00:00:00Z</dcterms:created>
  <dcterms:modified xsi:type="dcterms:W3CDTF">2018-01-16T08:51:21Z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